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3" r:id="rId29"/>
    <p:sldId id="284" r:id="rId30"/>
  </p:sldIdLst>
  <p:sldSz cx="9144000" cy="5143500" type="screen16x9"/>
  <p:notesSz cx="6858000" cy="9144000"/>
  <p:embeddedFontLst>
    <p:embeddedFont>
      <p:font typeface="Georgia" panose="02040502050405020303" pitchFamily="18" charset="0"/>
      <p:regular r:id="rId32"/>
      <p:bold r:id="rId33"/>
      <p:italic r:id="rId34"/>
      <p:boldItalic r:id="rId35"/>
    </p:embeddedFont>
    <p:embeddedFont>
      <p:font typeface="Merriweather" panose="00000500000000000000" pitchFamily="2" charset="0"/>
      <p:regular r:id="rId36"/>
      <p:bold r:id="rId37"/>
      <p:italic r:id="rId38"/>
      <p:boldItalic r:id="rId39"/>
    </p:embeddedFont>
    <p:embeddedFont>
      <p:font typeface="Proxima Nova" panose="020B0604020202020204"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ED6F74-14CE-4AED-A372-D24CCA0B55ED}">
  <a:tblStyle styleId="{E9ED6F74-14CE-4AED-A372-D24CCA0B55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1" d="100"/>
          <a:sy n="101" d="100"/>
        </p:scale>
        <p:origin x="280" y="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Electricity_price_forecasting#:~:text=Extreme%20price%20volatility%2C%20which%20can,A%20ballpark%20estimate%20of"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hesterenergyandpolicy.com/blog/virtual-bids-convergence-bids#:~:text=Virtual%20bids%20are%20financial%20instruments,Time%20market"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researchgate.net/figure/High-level-comparison-of-the-nodal-US-style-and-zonal-EU-style-day-ahead-market_tbl2_358538938#:~:text=Contrary%20to%20liberalized%20U,redefining%20the%20existing%20bidding%20zo" TargetMode="External"/><Relationship Id="rId4" Type="http://schemas.openxmlformats.org/officeDocument/2006/relationships/hyperlink" Target="https://blog.yesenergy.com/yeblog/how-power-trading-works#:~:text=Because%20these%20trades%20are%20purely,physical%20megawatts%20across%20the%20grid"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309f59b673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3309f59b673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g3309f59b673_0_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35d466e1ca_1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35d466e1ca_1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35d466e1ca_1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35d466e1ca_1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35d466e1ca_1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35d466e1ca_1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35d466e1ca_1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35d466e1ca_1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35d466e1ca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35d466e1ca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35d466e1ca_1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35d466e1ca_1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40c6a8220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40c6a8220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35d466e1ca_1_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35d466e1ca_1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35d466e1ca_1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35d466e1ca_1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35d466e1ca_1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35d466e1ca_1_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309f59b673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309f59b673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3309f59b673_0_465: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35d466e1ca_1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35d466e1ca_1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35d466e1ca_1_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35d466e1ca_1_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35d466e1ca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35d466e1ca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35d466e1ca_1_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35d466e1ca_1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35d466e1ca_1_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35d466e1ca_1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40c6a8220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40c6a8220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35d466e1ca_1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35d466e1ca_1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35d466e1ca_1_7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35d466e1ca_1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40c6a8220f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40c6a8220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35d466e1ca_1_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35d466e1ca_1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35d466e1ca_1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35d466e1ca_1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434343"/>
                </a:solidFill>
                <a:latin typeface="Roboto"/>
                <a:ea typeface="Roboto"/>
                <a:cs typeface="Roboto"/>
                <a:sym typeface="Roboto"/>
              </a:rPr>
              <a:t>Sources: </a:t>
            </a:r>
            <a:endParaRPr sz="1800">
              <a:solidFill>
                <a:srgbClr val="434343"/>
              </a:solidFill>
              <a:latin typeface="Roboto"/>
              <a:ea typeface="Roboto"/>
              <a:cs typeface="Roboto"/>
              <a:sym typeface="Roboto"/>
            </a:endParaRPr>
          </a:p>
          <a:p>
            <a:pPr marL="0" lvl="0" indent="0" algn="l" rtl="0">
              <a:lnSpc>
                <a:spcPct val="115000"/>
              </a:lnSpc>
              <a:spcBef>
                <a:spcPts val="1600"/>
              </a:spcBef>
              <a:spcAft>
                <a:spcPts val="0"/>
              </a:spcAft>
              <a:buNone/>
            </a:pPr>
            <a:r>
              <a:rPr lang="en" sz="1800">
                <a:solidFill>
                  <a:srgbClr val="434343"/>
                </a:solidFill>
                <a:latin typeface="Roboto"/>
                <a:ea typeface="Roboto"/>
                <a:cs typeface="Roboto"/>
                <a:sym typeface="Roboto"/>
              </a:rPr>
              <a:t>[1]</a:t>
            </a:r>
            <a:r>
              <a:rPr lang="en" sz="1800" u="sng">
                <a:solidFill>
                  <a:schemeClr val="hlink"/>
                </a:solidFill>
                <a:latin typeface="Roboto"/>
                <a:ea typeface="Roboto"/>
                <a:cs typeface="Roboto"/>
                <a:sym typeface="Roboto"/>
                <a:hlinkClick r:id="rId3"/>
              </a:rPr>
              <a:t>https://en.wikipedia.org/wiki/Electricity_price_forecasting#:~:text=Extreme%20price%20volatility%2C%20which%20can,A%20ballpark%20estimate%20of</a:t>
            </a:r>
            <a:endParaRPr sz="1800">
              <a:solidFill>
                <a:srgbClr val="434343"/>
              </a:solidFill>
              <a:latin typeface="Roboto"/>
              <a:ea typeface="Roboto"/>
              <a:cs typeface="Roboto"/>
              <a:sym typeface="Roboto"/>
            </a:endParaRPr>
          </a:p>
          <a:p>
            <a:pPr marL="0" lvl="0" indent="0" algn="l" rtl="0">
              <a:lnSpc>
                <a:spcPct val="115000"/>
              </a:lnSpc>
              <a:spcBef>
                <a:spcPts val="1600"/>
              </a:spcBef>
              <a:spcAft>
                <a:spcPts val="0"/>
              </a:spcAft>
              <a:buNone/>
            </a:pPr>
            <a:r>
              <a:rPr lang="en" sz="1800">
                <a:solidFill>
                  <a:srgbClr val="434343"/>
                </a:solidFill>
                <a:latin typeface="Roboto"/>
                <a:ea typeface="Roboto"/>
                <a:cs typeface="Roboto"/>
                <a:sym typeface="Roboto"/>
              </a:rPr>
              <a:t>[2]https://www.energy.gov/eere/wind/articles/wind-changing-pricing-patterns-wholesale-power-markets#:~:text=The%20analysis%20also%20looked%20at,Figure%202</a:t>
            </a:r>
            <a:endParaRPr sz="1800">
              <a:solidFill>
                <a:srgbClr val="434343"/>
              </a:solidFill>
              <a:latin typeface="Roboto"/>
              <a:ea typeface="Roboto"/>
              <a:cs typeface="Roboto"/>
              <a:sym typeface="Roboto"/>
            </a:endParaRPr>
          </a:p>
          <a:p>
            <a:pPr marL="0" lvl="0" indent="0" algn="l" rtl="0">
              <a:lnSpc>
                <a:spcPct val="115000"/>
              </a:lnSpc>
              <a:spcBef>
                <a:spcPts val="1600"/>
              </a:spcBef>
              <a:spcAft>
                <a:spcPts val="0"/>
              </a:spcAft>
              <a:buNone/>
            </a:pPr>
            <a:r>
              <a:rPr lang="en" sz="1800">
                <a:solidFill>
                  <a:srgbClr val="434343"/>
                </a:solidFill>
                <a:latin typeface="Roboto"/>
                <a:ea typeface="Roboto"/>
                <a:cs typeface="Roboto"/>
                <a:sym typeface="Roboto"/>
              </a:rPr>
              <a:t>[3] https://thundersaidenergy.com/downloads/duck-curves-us-power-price-duckiness-over-time/</a:t>
            </a:r>
            <a:endParaRPr sz="1800">
              <a:solidFill>
                <a:srgbClr val="434343"/>
              </a:solidFill>
              <a:latin typeface="Roboto"/>
              <a:ea typeface="Roboto"/>
              <a:cs typeface="Roboto"/>
              <a:sym typeface="Roboto"/>
            </a:endParaRPr>
          </a:p>
          <a:p>
            <a:pPr marL="0" lvl="0" indent="0" algn="l" rtl="0">
              <a:lnSpc>
                <a:spcPct val="115000"/>
              </a:lnSpc>
              <a:spcBef>
                <a:spcPts val="1600"/>
              </a:spcBef>
              <a:spcAft>
                <a:spcPts val="0"/>
              </a:spcAft>
              <a:buNone/>
            </a:pPr>
            <a:endParaRPr sz="1800">
              <a:solidFill>
                <a:srgbClr val="434343"/>
              </a:solidFill>
              <a:latin typeface="Roboto"/>
              <a:ea typeface="Roboto"/>
              <a:cs typeface="Roboto"/>
              <a:sym typeface="Roboto"/>
            </a:endParaRPr>
          </a:p>
          <a:p>
            <a:pPr marL="0" lvl="0" indent="0" algn="l" rtl="0">
              <a:lnSpc>
                <a:spcPct val="115000"/>
              </a:lnSpc>
              <a:spcBef>
                <a:spcPts val="1600"/>
              </a:spcBef>
              <a:spcAft>
                <a:spcPts val="0"/>
              </a:spcAft>
              <a:buNone/>
            </a:pPr>
            <a:endParaRPr sz="1800">
              <a:solidFill>
                <a:srgbClr val="434343"/>
              </a:solidFill>
              <a:latin typeface="Roboto"/>
              <a:ea typeface="Roboto"/>
              <a:cs typeface="Roboto"/>
              <a:sym typeface="Roboto"/>
            </a:endParaRPr>
          </a:p>
          <a:p>
            <a:pPr marL="0" lvl="0" indent="0" algn="l" rtl="0">
              <a:lnSpc>
                <a:spcPct val="115000"/>
              </a:lnSpc>
              <a:spcBef>
                <a:spcPts val="1600"/>
              </a:spcBef>
              <a:spcAft>
                <a:spcPts val="0"/>
              </a:spcAft>
              <a:buNone/>
            </a:pPr>
            <a:endParaRPr sz="1800">
              <a:solidFill>
                <a:srgbClr val="434343"/>
              </a:solidFill>
              <a:latin typeface="Roboto"/>
              <a:ea typeface="Roboto"/>
              <a:cs typeface="Roboto"/>
              <a:sym typeface="Roboto"/>
            </a:endParaRPr>
          </a:p>
          <a:p>
            <a:pPr marL="0" lvl="0" indent="0" algn="l" rtl="0">
              <a:lnSpc>
                <a:spcPct val="115000"/>
              </a:lnSpc>
              <a:spcBef>
                <a:spcPts val="1600"/>
              </a:spcBef>
              <a:spcAft>
                <a:spcPts val="0"/>
              </a:spcAft>
              <a:buNone/>
            </a:pPr>
            <a:endParaRPr sz="1800">
              <a:solidFill>
                <a:srgbClr val="434343"/>
              </a:solidFill>
              <a:latin typeface="Roboto"/>
              <a:ea typeface="Roboto"/>
              <a:cs typeface="Roboto"/>
              <a:sym typeface="Roboto"/>
            </a:endParaRPr>
          </a:p>
          <a:p>
            <a:pPr marL="0" lvl="0" indent="0" algn="l" rtl="0">
              <a:lnSpc>
                <a:spcPct val="115000"/>
              </a:lnSpc>
              <a:spcBef>
                <a:spcPts val="1600"/>
              </a:spcBef>
              <a:spcAft>
                <a:spcPts val="0"/>
              </a:spcAft>
              <a:buClr>
                <a:schemeClr val="dk1"/>
              </a:buClr>
              <a:buSzPts val="1100"/>
              <a:buFont typeface="Arial"/>
              <a:buNone/>
            </a:pPr>
            <a:r>
              <a:rPr lang="en" sz="1800">
                <a:solidFill>
                  <a:srgbClr val="434343"/>
                </a:solidFill>
                <a:latin typeface="Roboto"/>
                <a:ea typeface="Roboto"/>
                <a:cs typeface="Roboto"/>
                <a:sym typeface="Roboto"/>
              </a:rPr>
              <a:t>explain our interest in the market : related to real physical events, not as explored as other markets, more and more renewable energy (more volatility), the most volatile market (a lot of trading opportunities), electricity is unique by its non storability =&gt; need to balance the grid at every moment</a:t>
            </a:r>
            <a:endParaRPr sz="1800">
              <a:solidFill>
                <a:srgbClr val="434343"/>
              </a:solidFill>
              <a:latin typeface="Roboto"/>
              <a:ea typeface="Roboto"/>
              <a:cs typeface="Roboto"/>
              <a:sym typeface="Roboto"/>
            </a:endParaRPr>
          </a:p>
          <a:p>
            <a:pPr marL="0" lvl="0" indent="0" algn="l" rtl="0">
              <a:lnSpc>
                <a:spcPct val="115000"/>
              </a:lnSpc>
              <a:spcBef>
                <a:spcPts val="1600"/>
              </a:spcBef>
              <a:spcAft>
                <a:spcPts val="0"/>
              </a:spcAft>
              <a:buClr>
                <a:schemeClr val="dk1"/>
              </a:buClr>
              <a:buSzPts val="1100"/>
              <a:buFont typeface="Arial"/>
              <a:buNone/>
            </a:pPr>
            <a:endParaRPr sz="1800">
              <a:solidFill>
                <a:srgbClr val="434343"/>
              </a:solidFill>
              <a:latin typeface="Roboto"/>
              <a:ea typeface="Roboto"/>
              <a:cs typeface="Roboto"/>
              <a:sym typeface="Roboto"/>
            </a:endParaRPr>
          </a:p>
          <a:p>
            <a:pPr marL="0" lvl="0" indent="0" algn="l" rtl="0">
              <a:lnSpc>
                <a:spcPct val="115000"/>
              </a:lnSpc>
              <a:spcBef>
                <a:spcPts val="1600"/>
              </a:spcBef>
              <a:spcAft>
                <a:spcPts val="1600"/>
              </a:spcAft>
              <a:buClr>
                <a:schemeClr val="dk1"/>
              </a:buClr>
              <a:buSzPts val="1100"/>
              <a:buFont typeface="Arial"/>
              <a:buNone/>
            </a:pPr>
            <a:r>
              <a:rPr lang="en" sz="1800">
                <a:solidFill>
                  <a:srgbClr val="434343"/>
                </a:solidFill>
                <a:latin typeface="Roboto"/>
                <a:ea typeface="Roboto"/>
                <a:cs typeface="Roboto"/>
                <a:sym typeface="Roboto"/>
              </a:rPr>
              <a:t>explain why US: the nodal system equipped with the financial trading products provide a lot of opportunity for non physical traders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35d466e1ca_1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35d466e1ca_1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35d466e1ca_1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35d466e1ca_1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 </a:t>
            </a:r>
            <a:r>
              <a:rPr lang="en" u="sng">
                <a:solidFill>
                  <a:schemeClr val="hlink"/>
                </a:solidFill>
                <a:hlinkClick r:id="rId3"/>
              </a:rPr>
              <a:t>https://www.chesterenergyandpolicy.com/blog/virtual-bids-convergence-bids#:~:text=Virtual%20bids%20are%20financial%20instruments,Time%20market</a:t>
            </a:r>
            <a:endParaRPr/>
          </a:p>
          <a:p>
            <a:pPr marL="0" lvl="0" indent="0" algn="l" rtl="0">
              <a:spcBef>
                <a:spcPts val="0"/>
              </a:spcBef>
              <a:spcAft>
                <a:spcPts val="0"/>
              </a:spcAft>
              <a:buNone/>
            </a:pPr>
            <a:r>
              <a:rPr lang="en"/>
              <a:t>[5] </a:t>
            </a:r>
            <a:r>
              <a:rPr lang="en" u="sng">
                <a:solidFill>
                  <a:schemeClr val="hlink"/>
                </a:solidFill>
                <a:hlinkClick r:id="rId4"/>
              </a:rPr>
              <a:t>https://blog.yesenergy.com/yeblog/how-power-trading-works#:~:text=Because%20these%20trades%20are%20purely,physical%20megawatts%20across%20the%20grid</a:t>
            </a:r>
            <a:endParaRPr/>
          </a:p>
          <a:p>
            <a:pPr marL="0" lvl="0" indent="0" algn="l" rtl="0">
              <a:spcBef>
                <a:spcPts val="0"/>
              </a:spcBef>
              <a:spcAft>
                <a:spcPts val="0"/>
              </a:spcAft>
              <a:buNone/>
            </a:pPr>
            <a:r>
              <a:rPr lang="en"/>
              <a:t>[6] </a:t>
            </a:r>
            <a:r>
              <a:rPr lang="en" u="sng">
                <a:solidFill>
                  <a:schemeClr val="hlink"/>
                </a:solidFill>
                <a:hlinkClick r:id="rId5"/>
              </a:rPr>
              <a:t>https://www.researchgate.net/figure/High-level-comparison-of-the-nodal-US-style-and-zonal-EU-style-day-ahead-market_tbl2_358538938#:~:text=Contrary%20to%20liberalized%20U,redefining%20the%20existing%20bidding%20zo</a:t>
            </a:r>
            <a:endParaRPr/>
          </a:p>
          <a:p>
            <a:pPr marL="0" lvl="0" indent="0" algn="l" rtl="0">
              <a:spcBef>
                <a:spcPts val="0"/>
              </a:spcBef>
              <a:spcAft>
                <a:spcPts val="0"/>
              </a:spcAft>
              <a:buNone/>
            </a:pPr>
            <a:r>
              <a:rPr lang="en"/>
              <a:t>[7] https://www.time2market.net/blog/a-comparison-of-european-and-american-power-markets#:~:text=In%20the%20USA%2C%20seven%20Independent,consumer%20demand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35d466e1ca_1_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35d466e1ca_1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35d466e1ca_1_56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35d466e1ca_1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rgbClr val="434343"/>
                </a:solidFill>
                <a:latin typeface="Roboto"/>
                <a:ea typeface="Roboto"/>
                <a:cs typeface="Roboto"/>
                <a:sym typeface="Roboto"/>
              </a:rPr>
              <a:t>explain what futures products are and how the market works (auction?)</a:t>
            </a:r>
            <a:endParaRPr sz="1600">
              <a:solidFill>
                <a:srgbClr val="434343"/>
              </a:solidFill>
              <a:latin typeface="Roboto"/>
              <a:ea typeface="Roboto"/>
              <a:cs typeface="Roboto"/>
              <a:sym typeface="Roboto"/>
            </a:endParaRPr>
          </a:p>
          <a:p>
            <a:pPr marL="0" lvl="0" indent="0" algn="l" rtl="0">
              <a:spcBef>
                <a:spcPts val="160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35d466e1ca_1_59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35d466e1ca_1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lt1"/>
        </a:solidFill>
        <a:effectLst/>
      </p:bgPr>
    </p:bg>
    <p:spTree>
      <p:nvGrpSpPr>
        <p:cNvPr id="1" name="Shape 56"/>
        <p:cNvGrpSpPr/>
        <p:nvPr/>
      </p:nvGrpSpPr>
      <p:grpSpPr>
        <a:xfrm>
          <a:off x="0" y="0"/>
          <a:ext cx="0" cy="0"/>
          <a:chOff x="0" y="0"/>
          <a:chExt cx="0" cy="0"/>
        </a:xfrm>
      </p:grpSpPr>
      <p:pic>
        <p:nvPicPr>
          <p:cNvPr id="57" name="Google Shape;57;p14" descr="A picture containing sky, outdoor, city, town&#10;&#10;Description automatically generated"/>
          <p:cNvPicPr preferRelativeResize="0"/>
          <p:nvPr/>
        </p:nvPicPr>
        <p:blipFill rotWithShape="1">
          <a:blip r:embed="rId2">
            <a:alphaModFix/>
          </a:blip>
          <a:srcRect b="20274"/>
          <a:stretch/>
        </p:blipFill>
        <p:spPr>
          <a:xfrm>
            <a:off x="0" y="1"/>
            <a:ext cx="9144000" cy="5143502"/>
          </a:xfrm>
          <a:prstGeom prst="rect">
            <a:avLst/>
          </a:prstGeom>
          <a:noFill/>
          <a:ln>
            <a:noFill/>
          </a:ln>
        </p:spPr>
      </p:pic>
      <p:sp>
        <p:nvSpPr>
          <p:cNvPr id="58" name="Google Shape;58;p14"/>
          <p:cNvSpPr/>
          <p:nvPr/>
        </p:nvSpPr>
        <p:spPr>
          <a:xfrm>
            <a:off x="288325" y="0"/>
            <a:ext cx="4572000" cy="5143500"/>
          </a:xfrm>
          <a:prstGeom prst="rect">
            <a:avLst/>
          </a:prstGeom>
          <a:solidFill>
            <a:schemeClr val="accent1">
              <a:alpha val="89410"/>
            </a:schemeClr>
          </a:solidFill>
          <a:ln>
            <a:noFill/>
          </a:ln>
          <a:effectLst>
            <a:outerShdw blurRad="63500" dist="254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 name="Google Shape;59;p14"/>
          <p:cNvSpPr txBox="1">
            <a:spLocks noGrp="1"/>
          </p:cNvSpPr>
          <p:nvPr>
            <p:ph type="body" idx="1"/>
          </p:nvPr>
        </p:nvSpPr>
        <p:spPr>
          <a:xfrm>
            <a:off x="609601" y="232124"/>
            <a:ext cx="3929400" cy="1091700"/>
          </a:xfrm>
          <a:prstGeom prst="rect">
            <a:avLst/>
          </a:prstGeom>
          <a:noFill/>
          <a:ln>
            <a:noFill/>
          </a:ln>
        </p:spPr>
        <p:txBody>
          <a:bodyPr spcFirstLastPara="1" wrap="square" lIns="0" tIns="0" rIns="68575" bIns="0" anchor="b" anchorCtr="0">
            <a:normAutofit/>
          </a:bodyPr>
          <a:lstStyle>
            <a:lvl1pPr marL="457200" lvl="0" indent="-228600" algn="l">
              <a:lnSpc>
                <a:spcPct val="100000"/>
              </a:lnSpc>
              <a:spcBef>
                <a:spcPts val="0"/>
              </a:spcBef>
              <a:spcAft>
                <a:spcPts val="0"/>
              </a:spcAft>
              <a:buClr>
                <a:schemeClr val="lt1"/>
              </a:buClr>
              <a:buSzPts val="2400"/>
              <a:buNone/>
              <a:defRPr sz="2400" b="1" i="0">
                <a:solidFill>
                  <a:schemeClr val="lt1"/>
                </a:solidFill>
                <a:latin typeface="Proxima Nova"/>
                <a:ea typeface="Proxima Nova"/>
                <a:cs typeface="Proxima Nova"/>
                <a:sym typeface="Proxima Nova"/>
              </a:defRPr>
            </a:lvl1pPr>
            <a:lvl2pPr marL="914400" lvl="1" indent="-228600" algn="l">
              <a:lnSpc>
                <a:spcPct val="100000"/>
              </a:lnSpc>
              <a:spcBef>
                <a:spcPts val="0"/>
              </a:spcBef>
              <a:spcAft>
                <a:spcPts val="0"/>
              </a:spcAft>
              <a:buClr>
                <a:schemeClr val="dk1"/>
              </a:buClr>
              <a:buSzPts val="1400"/>
              <a:buNone/>
              <a:defRPr/>
            </a:lvl2pPr>
            <a:lvl3pPr marL="1371600" lvl="2" indent="-228600" algn="l">
              <a:lnSpc>
                <a:spcPct val="100000"/>
              </a:lnSpc>
              <a:spcBef>
                <a:spcPts val="800"/>
              </a:spcBef>
              <a:spcAft>
                <a:spcPts val="0"/>
              </a:spcAft>
              <a:buClr>
                <a:schemeClr val="dk1"/>
              </a:buClr>
              <a:buSzPts val="1400"/>
              <a:buNone/>
              <a:defRPr/>
            </a:lvl3pPr>
            <a:lvl4pPr marL="1828800" lvl="3" indent="-317500" algn="l">
              <a:lnSpc>
                <a:spcPct val="100000"/>
              </a:lnSpc>
              <a:spcBef>
                <a:spcPts val="900"/>
              </a:spcBef>
              <a:spcAft>
                <a:spcPts val="0"/>
              </a:spcAft>
              <a:buClr>
                <a:schemeClr val="dk1"/>
              </a:buClr>
              <a:buSzPts val="1400"/>
              <a:buChar char="•"/>
              <a:defRPr/>
            </a:lvl4pPr>
            <a:lvl5pPr marL="2286000" lvl="4" indent="-317500" algn="l">
              <a:lnSpc>
                <a:spcPct val="100000"/>
              </a:lnSpc>
              <a:spcBef>
                <a:spcPts val="9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0" name="Google Shape;60;p14"/>
          <p:cNvSpPr txBox="1">
            <a:spLocks noGrp="1"/>
          </p:cNvSpPr>
          <p:nvPr>
            <p:ph type="body" idx="2"/>
          </p:nvPr>
        </p:nvSpPr>
        <p:spPr>
          <a:xfrm>
            <a:off x="609601" y="1323926"/>
            <a:ext cx="3936000" cy="597600"/>
          </a:xfrm>
          <a:prstGeom prst="rect">
            <a:avLst/>
          </a:prstGeom>
          <a:noFill/>
          <a:ln>
            <a:noFill/>
          </a:ln>
        </p:spPr>
        <p:txBody>
          <a:bodyPr spcFirstLastPara="1" wrap="square" lIns="0" tIns="171450" rIns="68575" bIns="0" anchor="t" anchorCtr="0">
            <a:normAutofit/>
          </a:bodyPr>
          <a:lstStyle>
            <a:lvl1pPr marL="457200" lvl="0" indent="-228600" algn="l">
              <a:lnSpc>
                <a:spcPct val="110000"/>
              </a:lnSpc>
              <a:spcBef>
                <a:spcPts val="0"/>
              </a:spcBef>
              <a:spcAft>
                <a:spcPts val="0"/>
              </a:spcAft>
              <a:buClr>
                <a:schemeClr val="lt1"/>
              </a:buClr>
              <a:buSzPts val="1100"/>
              <a:buNone/>
              <a:defRPr sz="1100" b="0" i="0">
                <a:solidFill>
                  <a:schemeClr val="lt1"/>
                </a:solidFill>
                <a:latin typeface="Proxima Nova"/>
                <a:ea typeface="Proxima Nova"/>
                <a:cs typeface="Proxima Nova"/>
                <a:sym typeface="Proxima Nova"/>
              </a:defRPr>
            </a:lvl1pPr>
            <a:lvl2pPr marL="914400" lvl="1" indent="-228600" algn="l">
              <a:lnSpc>
                <a:spcPct val="100000"/>
              </a:lnSpc>
              <a:spcBef>
                <a:spcPts val="0"/>
              </a:spcBef>
              <a:spcAft>
                <a:spcPts val="0"/>
              </a:spcAft>
              <a:buClr>
                <a:schemeClr val="dk1"/>
              </a:buClr>
              <a:buSzPts val="1400"/>
              <a:buNone/>
              <a:defRPr/>
            </a:lvl2pPr>
            <a:lvl3pPr marL="1371600" lvl="2" indent="-228600" algn="l">
              <a:lnSpc>
                <a:spcPct val="100000"/>
              </a:lnSpc>
              <a:spcBef>
                <a:spcPts val="800"/>
              </a:spcBef>
              <a:spcAft>
                <a:spcPts val="0"/>
              </a:spcAft>
              <a:buClr>
                <a:schemeClr val="dk1"/>
              </a:buClr>
              <a:buSzPts val="1400"/>
              <a:buNone/>
              <a:defRPr/>
            </a:lvl3pPr>
            <a:lvl4pPr marL="1828800" lvl="3" indent="-317500" algn="l">
              <a:lnSpc>
                <a:spcPct val="100000"/>
              </a:lnSpc>
              <a:spcBef>
                <a:spcPts val="900"/>
              </a:spcBef>
              <a:spcAft>
                <a:spcPts val="0"/>
              </a:spcAft>
              <a:buClr>
                <a:schemeClr val="dk1"/>
              </a:buClr>
              <a:buSzPts val="1400"/>
              <a:buChar char="•"/>
              <a:defRPr/>
            </a:lvl4pPr>
            <a:lvl5pPr marL="2286000" lvl="4" indent="-317500" algn="l">
              <a:lnSpc>
                <a:spcPct val="100000"/>
              </a:lnSpc>
              <a:spcBef>
                <a:spcPts val="9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pic>
        <p:nvPicPr>
          <p:cNvPr id="61" name="Google Shape;61;p14"/>
          <p:cNvPicPr preferRelativeResize="0"/>
          <p:nvPr/>
        </p:nvPicPr>
        <p:blipFill rotWithShape="1">
          <a:blip r:embed="rId3">
            <a:alphaModFix/>
          </a:blip>
          <a:srcRect/>
          <a:stretch/>
        </p:blipFill>
        <p:spPr>
          <a:xfrm>
            <a:off x="609601" y="4227390"/>
            <a:ext cx="1318775" cy="49970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Alternate">
  <p:cSld name="Title Slide Alternate">
    <p:bg>
      <p:bgPr>
        <a:solidFill>
          <a:schemeClr val="lt1"/>
        </a:solidFill>
        <a:effectLst/>
      </p:bgPr>
    </p:bg>
    <p:spTree>
      <p:nvGrpSpPr>
        <p:cNvPr id="1" name="Shape 62"/>
        <p:cNvGrpSpPr/>
        <p:nvPr/>
      </p:nvGrpSpPr>
      <p:grpSpPr>
        <a:xfrm>
          <a:off x="0" y="0"/>
          <a:ext cx="0" cy="0"/>
          <a:chOff x="0" y="0"/>
          <a:chExt cx="0" cy="0"/>
        </a:xfrm>
      </p:grpSpPr>
      <p:pic>
        <p:nvPicPr>
          <p:cNvPr id="63" name="Google Shape;63;p15" descr="A picture containing sky, outdoor, city, nature&#10;&#10;Description automatically generated"/>
          <p:cNvPicPr preferRelativeResize="0"/>
          <p:nvPr/>
        </p:nvPicPr>
        <p:blipFill rotWithShape="1">
          <a:blip r:embed="rId2">
            <a:alphaModFix/>
          </a:blip>
          <a:srcRect t="20744" b="4231"/>
          <a:stretch/>
        </p:blipFill>
        <p:spPr>
          <a:xfrm>
            <a:off x="-6350" y="-2"/>
            <a:ext cx="9164106" cy="5166140"/>
          </a:xfrm>
          <a:prstGeom prst="rect">
            <a:avLst/>
          </a:prstGeom>
          <a:noFill/>
          <a:ln>
            <a:noFill/>
          </a:ln>
        </p:spPr>
      </p:pic>
      <p:sp>
        <p:nvSpPr>
          <p:cNvPr id="64" name="Google Shape;64;p15"/>
          <p:cNvSpPr/>
          <p:nvPr/>
        </p:nvSpPr>
        <p:spPr>
          <a:xfrm>
            <a:off x="1" y="-1"/>
            <a:ext cx="9144000" cy="1784700"/>
          </a:xfrm>
          <a:prstGeom prst="rect">
            <a:avLst/>
          </a:prstGeom>
          <a:solidFill>
            <a:schemeClr val="accent1">
              <a:alpha val="9255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imes New Roman"/>
              <a:ea typeface="Times New Roman"/>
              <a:cs typeface="Times New Roman"/>
              <a:sym typeface="Times New Roman"/>
            </a:endParaRPr>
          </a:p>
        </p:txBody>
      </p:sp>
      <p:sp>
        <p:nvSpPr>
          <p:cNvPr id="65" name="Google Shape;65;p15"/>
          <p:cNvSpPr txBox="1">
            <a:spLocks noGrp="1"/>
          </p:cNvSpPr>
          <p:nvPr>
            <p:ph type="body" idx="1"/>
          </p:nvPr>
        </p:nvSpPr>
        <p:spPr>
          <a:xfrm>
            <a:off x="609600" y="297146"/>
            <a:ext cx="7721700" cy="781500"/>
          </a:xfrm>
          <a:prstGeom prst="rect">
            <a:avLst/>
          </a:prstGeom>
          <a:noFill/>
          <a:ln>
            <a:noFill/>
          </a:ln>
        </p:spPr>
        <p:txBody>
          <a:bodyPr spcFirstLastPara="1" wrap="square" lIns="0" tIns="0" rIns="68575" bIns="0" anchor="b" anchorCtr="0">
            <a:normAutofit/>
          </a:bodyPr>
          <a:lstStyle>
            <a:lvl1pPr marL="457200" lvl="0" indent="-228600" algn="l">
              <a:lnSpc>
                <a:spcPct val="100000"/>
              </a:lnSpc>
              <a:spcBef>
                <a:spcPts val="0"/>
              </a:spcBef>
              <a:spcAft>
                <a:spcPts val="0"/>
              </a:spcAft>
              <a:buClr>
                <a:schemeClr val="lt1"/>
              </a:buClr>
              <a:buSzPts val="3000"/>
              <a:buNone/>
              <a:defRPr sz="3000" b="1" i="0">
                <a:solidFill>
                  <a:schemeClr val="lt1"/>
                </a:solidFill>
                <a:latin typeface="Proxima Nova"/>
                <a:ea typeface="Proxima Nova"/>
                <a:cs typeface="Proxima Nova"/>
                <a:sym typeface="Proxima Nova"/>
              </a:defRPr>
            </a:lvl1pPr>
            <a:lvl2pPr marL="914400" lvl="1" indent="-228600" algn="l">
              <a:lnSpc>
                <a:spcPct val="100000"/>
              </a:lnSpc>
              <a:spcBef>
                <a:spcPts val="900"/>
              </a:spcBef>
              <a:spcAft>
                <a:spcPts val="0"/>
              </a:spcAft>
              <a:buClr>
                <a:schemeClr val="dk1"/>
              </a:buClr>
              <a:buSzPts val="1400"/>
              <a:buNone/>
              <a:defRPr/>
            </a:lvl2pPr>
            <a:lvl3pPr marL="1371600" lvl="2" indent="-228600" algn="l">
              <a:lnSpc>
                <a:spcPct val="100000"/>
              </a:lnSpc>
              <a:spcBef>
                <a:spcPts val="800"/>
              </a:spcBef>
              <a:spcAft>
                <a:spcPts val="0"/>
              </a:spcAft>
              <a:buClr>
                <a:schemeClr val="dk1"/>
              </a:buClr>
              <a:buSzPts val="1400"/>
              <a:buNone/>
              <a:defRPr/>
            </a:lvl3pPr>
            <a:lvl4pPr marL="1828800" lvl="3" indent="-317500" algn="l">
              <a:lnSpc>
                <a:spcPct val="100000"/>
              </a:lnSpc>
              <a:spcBef>
                <a:spcPts val="900"/>
              </a:spcBef>
              <a:spcAft>
                <a:spcPts val="0"/>
              </a:spcAft>
              <a:buClr>
                <a:schemeClr val="dk1"/>
              </a:buClr>
              <a:buSzPts val="1400"/>
              <a:buChar char="•"/>
              <a:defRPr/>
            </a:lvl4pPr>
            <a:lvl5pPr marL="2286000" lvl="4" indent="-317500" algn="l">
              <a:lnSpc>
                <a:spcPct val="100000"/>
              </a:lnSpc>
              <a:spcBef>
                <a:spcPts val="9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6" name="Google Shape;66;p15"/>
          <p:cNvSpPr txBox="1">
            <a:spLocks noGrp="1"/>
          </p:cNvSpPr>
          <p:nvPr>
            <p:ph type="body" idx="2"/>
          </p:nvPr>
        </p:nvSpPr>
        <p:spPr>
          <a:xfrm>
            <a:off x="609600" y="1078637"/>
            <a:ext cx="6731100" cy="706200"/>
          </a:xfrm>
          <a:prstGeom prst="rect">
            <a:avLst/>
          </a:prstGeom>
          <a:noFill/>
          <a:ln>
            <a:noFill/>
          </a:ln>
        </p:spPr>
        <p:txBody>
          <a:bodyPr spcFirstLastPara="1" wrap="square" lIns="0" tIns="171450" rIns="68575" bIns="0" anchor="t" anchorCtr="0">
            <a:normAutofit/>
          </a:bodyPr>
          <a:lstStyle>
            <a:lvl1pPr marL="457200" lvl="0" indent="-228600" algn="l">
              <a:lnSpc>
                <a:spcPct val="110000"/>
              </a:lnSpc>
              <a:spcBef>
                <a:spcPts val="0"/>
              </a:spcBef>
              <a:spcAft>
                <a:spcPts val="0"/>
              </a:spcAft>
              <a:buClr>
                <a:srgbClr val="FFFFFF"/>
              </a:buClr>
              <a:buSzPts val="1200"/>
              <a:buNone/>
              <a:defRPr sz="1200" b="0" i="0">
                <a:solidFill>
                  <a:srgbClr val="FFFFFF"/>
                </a:solidFill>
                <a:latin typeface="Proxima Nova"/>
                <a:ea typeface="Proxima Nova"/>
                <a:cs typeface="Proxima Nova"/>
                <a:sym typeface="Proxima Nova"/>
              </a:defRPr>
            </a:lvl1pPr>
            <a:lvl2pPr marL="914400" lvl="1" indent="-228600" algn="l">
              <a:lnSpc>
                <a:spcPct val="100000"/>
              </a:lnSpc>
              <a:spcBef>
                <a:spcPts val="0"/>
              </a:spcBef>
              <a:spcAft>
                <a:spcPts val="0"/>
              </a:spcAft>
              <a:buClr>
                <a:schemeClr val="dk1"/>
              </a:buClr>
              <a:buSzPts val="1400"/>
              <a:buNone/>
              <a:defRPr/>
            </a:lvl2pPr>
            <a:lvl3pPr marL="1371600" lvl="2" indent="-228600" algn="l">
              <a:lnSpc>
                <a:spcPct val="100000"/>
              </a:lnSpc>
              <a:spcBef>
                <a:spcPts val="800"/>
              </a:spcBef>
              <a:spcAft>
                <a:spcPts val="0"/>
              </a:spcAft>
              <a:buClr>
                <a:schemeClr val="dk1"/>
              </a:buClr>
              <a:buSzPts val="1400"/>
              <a:buNone/>
              <a:defRPr/>
            </a:lvl3pPr>
            <a:lvl4pPr marL="1828800" lvl="3" indent="-317500" algn="l">
              <a:lnSpc>
                <a:spcPct val="100000"/>
              </a:lnSpc>
              <a:spcBef>
                <a:spcPts val="900"/>
              </a:spcBef>
              <a:spcAft>
                <a:spcPts val="0"/>
              </a:spcAft>
              <a:buClr>
                <a:schemeClr val="dk1"/>
              </a:buClr>
              <a:buSzPts val="1400"/>
              <a:buChar char="•"/>
              <a:defRPr/>
            </a:lvl4pPr>
            <a:lvl5pPr marL="2286000" lvl="4" indent="-317500" algn="l">
              <a:lnSpc>
                <a:spcPct val="100000"/>
              </a:lnSpc>
              <a:spcBef>
                <a:spcPts val="9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7" name="Google Shape;67;p15"/>
          <p:cNvSpPr/>
          <p:nvPr/>
        </p:nvSpPr>
        <p:spPr>
          <a:xfrm>
            <a:off x="-6351" y="4391432"/>
            <a:ext cx="9164100" cy="774600"/>
          </a:xfrm>
          <a:prstGeom prst="rect">
            <a:avLst/>
          </a:prstGeom>
          <a:solidFill>
            <a:schemeClr val="lt1">
              <a:alpha val="9451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imes New Roman"/>
              <a:ea typeface="Times New Roman"/>
              <a:cs typeface="Times New Roman"/>
              <a:sym typeface="Times New Roman"/>
            </a:endParaRPr>
          </a:p>
        </p:txBody>
      </p:sp>
      <p:pic>
        <p:nvPicPr>
          <p:cNvPr id="68" name="Google Shape;68;p15"/>
          <p:cNvPicPr preferRelativeResize="0"/>
          <p:nvPr/>
        </p:nvPicPr>
        <p:blipFill rotWithShape="1">
          <a:blip r:embed="rId3">
            <a:alphaModFix/>
          </a:blip>
          <a:srcRect/>
          <a:stretch/>
        </p:blipFill>
        <p:spPr>
          <a:xfrm>
            <a:off x="586353" y="4593369"/>
            <a:ext cx="2887981" cy="41298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Divider Red">
  <p:cSld name="Section Divider Red">
    <p:spTree>
      <p:nvGrpSpPr>
        <p:cNvPr id="1" name="Shape 69"/>
        <p:cNvGrpSpPr/>
        <p:nvPr/>
      </p:nvGrpSpPr>
      <p:grpSpPr>
        <a:xfrm>
          <a:off x="0" y="0"/>
          <a:ext cx="0" cy="0"/>
          <a:chOff x="0" y="0"/>
          <a:chExt cx="0" cy="0"/>
        </a:xfrm>
      </p:grpSpPr>
      <p:sp>
        <p:nvSpPr>
          <p:cNvPr id="70" name="Google Shape;70;p16"/>
          <p:cNvSpPr>
            <a:spLocks noGrp="1"/>
          </p:cNvSpPr>
          <p:nvPr>
            <p:ph type="pic" idx="2"/>
          </p:nvPr>
        </p:nvSpPr>
        <p:spPr>
          <a:xfrm>
            <a:off x="0" y="0"/>
            <a:ext cx="9144000" cy="5143500"/>
          </a:xfrm>
          <a:prstGeom prst="rect">
            <a:avLst/>
          </a:prstGeom>
          <a:noFill/>
          <a:ln>
            <a:noFill/>
          </a:ln>
        </p:spPr>
      </p:sp>
      <p:sp>
        <p:nvSpPr>
          <p:cNvPr id="71" name="Google Shape;71;p16"/>
          <p:cNvSpPr/>
          <p:nvPr/>
        </p:nvSpPr>
        <p:spPr>
          <a:xfrm>
            <a:off x="4341340" y="1606"/>
            <a:ext cx="4572000" cy="5143500"/>
          </a:xfrm>
          <a:prstGeom prst="rect">
            <a:avLst/>
          </a:prstGeom>
          <a:gradFill>
            <a:gsLst>
              <a:gs pos="0">
                <a:srgbClr val="800000">
                  <a:alpha val="69411"/>
                </a:srgbClr>
              </a:gs>
              <a:gs pos="99000">
                <a:srgbClr val="800000">
                  <a:alpha val="89411"/>
                </a:srgbClr>
              </a:gs>
              <a:gs pos="100000">
                <a:srgbClr val="800000">
                  <a:alpha val="89411"/>
                </a:srgbClr>
              </a:gs>
            </a:gsLst>
            <a:lin ang="16200038"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 name="Google Shape;72;p16"/>
          <p:cNvSpPr txBox="1">
            <a:spLocks noGrp="1"/>
          </p:cNvSpPr>
          <p:nvPr>
            <p:ph type="title"/>
          </p:nvPr>
        </p:nvSpPr>
        <p:spPr>
          <a:xfrm>
            <a:off x="4572002" y="203886"/>
            <a:ext cx="4110900" cy="1028700"/>
          </a:xfrm>
          <a:prstGeom prst="rect">
            <a:avLst/>
          </a:prstGeom>
          <a:noFill/>
          <a:ln>
            <a:noFill/>
          </a:ln>
          <a:effectLst>
            <a:outerShdw dist="12700" dir="2700000" algn="tl" rotWithShape="0">
              <a:srgbClr val="000000">
                <a:alpha val="20000"/>
              </a:srgbClr>
            </a:outerShdw>
          </a:effectLst>
        </p:spPr>
        <p:txBody>
          <a:bodyPr spcFirstLastPara="1" wrap="square" lIns="0" tIns="34275" rIns="68575" bIns="34275" anchor="b" anchorCtr="0">
            <a:normAutofit/>
          </a:bodyPr>
          <a:lstStyle>
            <a:lvl1pPr lvl="0" algn="l">
              <a:lnSpc>
                <a:spcPct val="100000"/>
              </a:lnSpc>
              <a:spcBef>
                <a:spcPts val="0"/>
              </a:spcBef>
              <a:spcAft>
                <a:spcPts val="0"/>
              </a:spcAft>
              <a:buClr>
                <a:srgbClr val="FFFFFF"/>
              </a:buClr>
              <a:buSzPts val="2400"/>
              <a:buFont typeface="Proxima Nova"/>
              <a:buNone/>
              <a:defRPr sz="2400" b="1" i="0">
                <a:solidFill>
                  <a:srgbClr val="FFFFFF"/>
                </a:solidFill>
                <a:latin typeface="Proxima Nova"/>
                <a:ea typeface="Proxima Nova"/>
                <a:cs typeface="Proxima Nova"/>
                <a:sym typeface="Proxima Nov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3" name="Google Shape;73;p16"/>
          <p:cNvSpPr txBox="1">
            <a:spLocks noGrp="1"/>
          </p:cNvSpPr>
          <p:nvPr>
            <p:ph type="body" idx="1"/>
          </p:nvPr>
        </p:nvSpPr>
        <p:spPr>
          <a:xfrm>
            <a:off x="4572001" y="1434865"/>
            <a:ext cx="4110900" cy="2018400"/>
          </a:xfrm>
          <a:prstGeom prst="rect">
            <a:avLst/>
          </a:prstGeom>
          <a:noFill/>
          <a:ln>
            <a:noFill/>
          </a:ln>
          <a:effectLst>
            <a:outerShdw dist="12700" dir="2700000" algn="tl" rotWithShape="0">
              <a:srgbClr val="000000">
                <a:alpha val="20000"/>
              </a:srgbClr>
            </a:outerShdw>
          </a:effectLst>
        </p:spPr>
        <p:txBody>
          <a:bodyPr spcFirstLastPara="1" wrap="square" lIns="0" tIns="0" rIns="68575" bIns="0" anchor="t" anchorCtr="0">
            <a:normAutofit/>
          </a:bodyPr>
          <a:lstStyle>
            <a:lvl1pPr marL="457200" lvl="0" indent="-228600" algn="l">
              <a:lnSpc>
                <a:spcPct val="110000"/>
              </a:lnSpc>
              <a:spcBef>
                <a:spcPts val="200"/>
              </a:spcBef>
              <a:spcAft>
                <a:spcPts val="0"/>
              </a:spcAft>
              <a:buClr>
                <a:srgbClr val="F2F2F2"/>
              </a:buClr>
              <a:buSzPts val="1500"/>
              <a:buNone/>
              <a:defRPr sz="1500" b="0" i="0">
                <a:solidFill>
                  <a:srgbClr val="F2F2F2"/>
                </a:solidFill>
                <a:latin typeface="Proxima Nova"/>
                <a:ea typeface="Proxima Nova"/>
                <a:cs typeface="Proxima Nova"/>
                <a:sym typeface="Proxima Nova"/>
              </a:defRPr>
            </a:lvl1pPr>
            <a:lvl2pPr marL="914400" lvl="1" indent="-228600" algn="l">
              <a:lnSpc>
                <a:spcPct val="100000"/>
              </a:lnSpc>
              <a:spcBef>
                <a:spcPts val="1500"/>
              </a:spcBef>
              <a:spcAft>
                <a:spcPts val="0"/>
              </a:spcAft>
              <a:buClr>
                <a:schemeClr val="lt1"/>
              </a:buClr>
              <a:buSzPts val="1000"/>
              <a:buNone/>
              <a:defRPr sz="1000" i="1">
                <a:solidFill>
                  <a:schemeClr val="lt1"/>
                </a:solidFill>
                <a:latin typeface="Georgia"/>
                <a:ea typeface="Georgia"/>
                <a:cs typeface="Georgia"/>
                <a:sym typeface="Georgia"/>
              </a:defRPr>
            </a:lvl2pPr>
            <a:lvl3pPr marL="1371600" lvl="2" indent="-228600" algn="l">
              <a:lnSpc>
                <a:spcPct val="100000"/>
              </a:lnSpc>
              <a:spcBef>
                <a:spcPts val="800"/>
              </a:spcBef>
              <a:spcAft>
                <a:spcPts val="0"/>
              </a:spcAft>
              <a:buClr>
                <a:schemeClr val="lt1"/>
              </a:buClr>
              <a:buSzPts val="1000"/>
              <a:buNone/>
              <a:defRPr sz="1000" i="1">
                <a:solidFill>
                  <a:schemeClr val="lt1"/>
                </a:solidFill>
                <a:latin typeface="Georgia"/>
                <a:ea typeface="Georgia"/>
                <a:cs typeface="Georgia"/>
                <a:sym typeface="Georgia"/>
              </a:defRPr>
            </a:lvl3pPr>
            <a:lvl4pPr marL="1828800" lvl="3" indent="-228600" algn="l">
              <a:lnSpc>
                <a:spcPct val="100000"/>
              </a:lnSpc>
              <a:spcBef>
                <a:spcPts val="900"/>
              </a:spcBef>
              <a:spcAft>
                <a:spcPts val="0"/>
              </a:spcAft>
              <a:buClr>
                <a:schemeClr val="lt1"/>
              </a:buClr>
              <a:buSzPts val="1000"/>
              <a:buNone/>
              <a:defRPr sz="1000" i="1">
                <a:solidFill>
                  <a:schemeClr val="lt1"/>
                </a:solidFill>
                <a:latin typeface="Georgia"/>
                <a:ea typeface="Georgia"/>
                <a:cs typeface="Georgia"/>
                <a:sym typeface="Georgia"/>
              </a:defRPr>
            </a:lvl4pPr>
            <a:lvl5pPr marL="2286000" lvl="4" indent="-228600" algn="l">
              <a:lnSpc>
                <a:spcPct val="100000"/>
              </a:lnSpc>
              <a:spcBef>
                <a:spcPts val="900"/>
              </a:spcBef>
              <a:spcAft>
                <a:spcPts val="0"/>
              </a:spcAft>
              <a:buClr>
                <a:schemeClr val="lt1"/>
              </a:buClr>
              <a:buSzPts val="1000"/>
              <a:buNone/>
              <a:defRPr sz="1000" i="1">
                <a:solidFill>
                  <a:schemeClr val="lt1"/>
                </a:solidFill>
                <a:latin typeface="Georgia"/>
                <a:ea typeface="Georgia"/>
                <a:cs typeface="Georgia"/>
                <a:sym typeface="Georgia"/>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sic Text Page">
  <p:cSld name="Basic Text Page">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1" y="1"/>
            <a:ext cx="9144000" cy="926700"/>
          </a:xfrm>
          <a:prstGeom prst="rect">
            <a:avLst/>
          </a:prstGeom>
          <a:solidFill>
            <a:schemeClr val="accent1"/>
          </a:solidFill>
          <a:ln>
            <a:noFill/>
          </a:ln>
        </p:spPr>
        <p:txBody>
          <a:bodyPr spcFirstLastPara="1" wrap="square" lIns="342900" tIns="34275" rIns="342900" bIns="171450" anchor="b" anchorCtr="0">
            <a:noAutofit/>
          </a:bodyPr>
          <a:lstStyle>
            <a:lvl1pPr lvl="0" algn="l">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 name="Google Shape;76;p17"/>
          <p:cNvSpPr txBox="1">
            <a:spLocks noGrp="1"/>
          </p:cNvSpPr>
          <p:nvPr>
            <p:ph type="dt" idx="10"/>
          </p:nvPr>
        </p:nvSpPr>
        <p:spPr>
          <a:xfrm>
            <a:off x="-1" y="1"/>
            <a:ext cx="9144000" cy="424800"/>
          </a:xfrm>
          <a:prstGeom prst="rect">
            <a:avLst/>
          </a:prstGeom>
          <a:noFill/>
          <a:ln>
            <a:noFill/>
          </a:ln>
        </p:spPr>
        <p:txBody>
          <a:bodyPr spcFirstLastPara="1" wrap="square" lIns="342900" tIns="240025" rIns="34290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 name="Google Shape;77;p17"/>
          <p:cNvSpPr txBox="1">
            <a:spLocks noGrp="1"/>
          </p:cNvSpPr>
          <p:nvPr>
            <p:ph type="ftr" idx="11"/>
          </p:nvPr>
        </p:nvSpPr>
        <p:spPr>
          <a:xfrm>
            <a:off x="457200" y="4767263"/>
            <a:ext cx="7133100" cy="273900"/>
          </a:xfrm>
          <a:prstGeom prst="rect">
            <a:avLst/>
          </a:prstGeom>
          <a:noFill/>
          <a:ln>
            <a:noFill/>
          </a:ln>
        </p:spPr>
        <p:txBody>
          <a:bodyPr spcFirstLastPara="1" wrap="square" lIns="0" tIns="0" rIns="68575"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 name="Google Shape;78;p17"/>
          <p:cNvSpPr txBox="1">
            <a:spLocks noGrp="1"/>
          </p:cNvSpPr>
          <p:nvPr>
            <p:ph type="sldNum" idx="12"/>
          </p:nvPr>
        </p:nvSpPr>
        <p:spPr>
          <a:xfrm>
            <a:off x="7869302" y="4767263"/>
            <a:ext cx="817500" cy="2739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‹N°›</a:t>
            </a:fld>
            <a:endParaRPr/>
          </a:p>
        </p:txBody>
      </p:sp>
      <p:sp>
        <p:nvSpPr>
          <p:cNvPr id="79" name="Google Shape;79;p17"/>
          <p:cNvSpPr txBox="1">
            <a:spLocks noGrp="1"/>
          </p:cNvSpPr>
          <p:nvPr>
            <p:ph type="body" idx="1"/>
          </p:nvPr>
        </p:nvSpPr>
        <p:spPr>
          <a:xfrm>
            <a:off x="457200" y="1200151"/>
            <a:ext cx="7133100" cy="3394500"/>
          </a:xfrm>
          <a:prstGeom prst="rect">
            <a:avLst/>
          </a:prstGeom>
          <a:noFill/>
          <a:ln>
            <a:noFill/>
          </a:ln>
        </p:spPr>
        <p:txBody>
          <a:bodyPr spcFirstLastPara="1" wrap="square" lIns="0" tIns="0" rIns="68575" bIns="0" anchor="t" anchorCtr="0">
            <a:normAutofit/>
          </a:bodyPr>
          <a:lstStyle>
            <a:lvl1pPr marL="457200" lvl="0" indent="-228600" algn="l">
              <a:lnSpc>
                <a:spcPct val="100000"/>
              </a:lnSpc>
              <a:spcBef>
                <a:spcPts val="0"/>
              </a:spcBef>
              <a:spcAft>
                <a:spcPts val="0"/>
              </a:spcAft>
              <a:buClr>
                <a:schemeClr val="dk1"/>
              </a:buClr>
              <a:buSzPts val="1800"/>
              <a:buNone/>
              <a:defRPr sz="1800" b="1" i="0">
                <a:solidFill>
                  <a:schemeClr val="dk1"/>
                </a:solidFill>
                <a:latin typeface="Proxima Nova"/>
                <a:ea typeface="Proxima Nova"/>
                <a:cs typeface="Proxima Nova"/>
                <a:sym typeface="Proxima Nova"/>
              </a:defRPr>
            </a:lvl1pPr>
            <a:lvl2pPr marL="914400" lvl="1" indent="-323850" algn="l">
              <a:lnSpc>
                <a:spcPct val="100000"/>
              </a:lnSpc>
              <a:spcBef>
                <a:spcPts val="600"/>
              </a:spcBef>
              <a:spcAft>
                <a:spcPts val="0"/>
              </a:spcAft>
              <a:buClr>
                <a:schemeClr val="accent1"/>
              </a:buClr>
              <a:buSzPts val="1500"/>
              <a:buFont typeface="Arial"/>
              <a:buChar char="•"/>
              <a:defRPr sz="1500" b="0">
                <a:solidFill>
                  <a:schemeClr val="dk1"/>
                </a:solidFill>
              </a:defRPr>
            </a:lvl2pPr>
            <a:lvl3pPr marL="1371600" lvl="2" indent="-228600" algn="l">
              <a:lnSpc>
                <a:spcPct val="100000"/>
              </a:lnSpc>
              <a:spcBef>
                <a:spcPts val="600"/>
              </a:spcBef>
              <a:spcAft>
                <a:spcPts val="0"/>
              </a:spcAft>
              <a:buClr>
                <a:schemeClr val="dk1"/>
              </a:buClr>
              <a:buSzPts val="1400"/>
              <a:buNone/>
              <a:defRPr/>
            </a:lvl3pPr>
            <a:lvl4pPr marL="1828800" lvl="3" indent="-228600" algn="l">
              <a:lnSpc>
                <a:spcPct val="100000"/>
              </a:lnSpc>
              <a:spcBef>
                <a:spcPts val="900"/>
              </a:spcBef>
              <a:spcAft>
                <a:spcPts val="0"/>
              </a:spcAft>
              <a:buClr>
                <a:schemeClr val="dk1"/>
              </a:buClr>
              <a:buSzPts val="900"/>
              <a:buNone/>
              <a:defRPr/>
            </a:lvl4pPr>
            <a:lvl5pPr marL="2286000" lvl="4" indent="-228600" algn="l">
              <a:lnSpc>
                <a:spcPct val="100000"/>
              </a:lnSpc>
              <a:spcBef>
                <a:spcPts val="900"/>
              </a:spcBef>
              <a:spcAft>
                <a:spcPts val="0"/>
              </a:spcAft>
              <a:buClr>
                <a:schemeClr val="dk1"/>
              </a:buClr>
              <a:buSzPts val="8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sic Text with Bullets">
  <p:cSld name="Basic Text with Bullets">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1" y="1"/>
            <a:ext cx="9144000" cy="926700"/>
          </a:xfrm>
          <a:prstGeom prst="rect">
            <a:avLst/>
          </a:prstGeom>
          <a:solidFill>
            <a:schemeClr val="accent1"/>
          </a:solidFill>
          <a:ln>
            <a:noFill/>
          </a:ln>
        </p:spPr>
        <p:txBody>
          <a:bodyPr spcFirstLastPara="1" wrap="square" lIns="342900" tIns="34275" rIns="342900" bIns="171450" anchor="b" anchorCtr="0">
            <a:noAutofit/>
          </a:bodyPr>
          <a:lstStyle>
            <a:lvl1pPr lvl="0" algn="l">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2" name="Google Shape;82;p18"/>
          <p:cNvSpPr txBox="1">
            <a:spLocks noGrp="1"/>
          </p:cNvSpPr>
          <p:nvPr>
            <p:ph type="dt" idx="10"/>
          </p:nvPr>
        </p:nvSpPr>
        <p:spPr>
          <a:xfrm>
            <a:off x="-1" y="1"/>
            <a:ext cx="9144000" cy="424800"/>
          </a:xfrm>
          <a:prstGeom prst="rect">
            <a:avLst/>
          </a:prstGeom>
          <a:noFill/>
          <a:ln>
            <a:noFill/>
          </a:ln>
        </p:spPr>
        <p:txBody>
          <a:bodyPr spcFirstLastPara="1" wrap="square" lIns="342900" tIns="240025" rIns="34290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 name="Google Shape;83;p18"/>
          <p:cNvSpPr txBox="1">
            <a:spLocks noGrp="1"/>
          </p:cNvSpPr>
          <p:nvPr>
            <p:ph type="ftr" idx="11"/>
          </p:nvPr>
        </p:nvSpPr>
        <p:spPr>
          <a:xfrm>
            <a:off x="457200" y="4767263"/>
            <a:ext cx="7133100" cy="273900"/>
          </a:xfrm>
          <a:prstGeom prst="rect">
            <a:avLst/>
          </a:prstGeom>
          <a:noFill/>
          <a:ln>
            <a:noFill/>
          </a:ln>
        </p:spPr>
        <p:txBody>
          <a:bodyPr spcFirstLastPara="1" wrap="square" lIns="0" tIns="0" rIns="68575"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 name="Google Shape;84;p18"/>
          <p:cNvSpPr txBox="1">
            <a:spLocks noGrp="1"/>
          </p:cNvSpPr>
          <p:nvPr>
            <p:ph type="sldNum" idx="12"/>
          </p:nvPr>
        </p:nvSpPr>
        <p:spPr>
          <a:xfrm>
            <a:off x="7869302" y="4767263"/>
            <a:ext cx="817500" cy="2739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‹N°›</a:t>
            </a:fld>
            <a:endParaRPr/>
          </a:p>
        </p:txBody>
      </p:sp>
      <p:sp>
        <p:nvSpPr>
          <p:cNvPr id="85" name="Google Shape;85;p18"/>
          <p:cNvSpPr txBox="1">
            <a:spLocks noGrp="1"/>
          </p:cNvSpPr>
          <p:nvPr>
            <p:ph type="body" idx="1"/>
          </p:nvPr>
        </p:nvSpPr>
        <p:spPr>
          <a:xfrm>
            <a:off x="457200" y="1200151"/>
            <a:ext cx="7133100" cy="3394500"/>
          </a:xfrm>
          <a:prstGeom prst="rect">
            <a:avLst/>
          </a:prstGeom>
          <a:noFill/>
          <a:ln>
            <a:noFill/>
          </a:ln>
        </p:spPr>
        <p:txBody>
          <a:bodyPr spcFirstLastPara="1" wrap="square" lIns="0" tIns="0" rIns="68575" bIns="0" anchor="t" anchorCtr="0">
            <a:normAutofit/>
          </a:bodyPr>
          <a:lstStyle>
            <a:lvl1pPr marL="457200" lvl="0" indent="-228600" algn="l">
              <a:lnSpc>
                <a:spcPct val="100000"/>
              </a:lnSpc>
              <a:spcBef>
                <a:spcPts val="0"/>
              </a:spcBef>
              <a:spcAft>
                <a:spcPts val="0"/>
              </a:spcAft>
              <a:buClr>
                <a:schemeClr val="dk1"/>
              </a:buClr>
              <a:buSzPts val="1800"/>
              <a:buNone/>
              <a:defRPr sz="1800" b="1" i="0">
                <a:solidFill>
                  <a:schemeClr val="dk1"/>
                </a:solidFill>
                <a:latin typeface="Proxima Nova"/>
                <a:ea typeface="Proxima Nova"/>
                <a:cs typeface="Proxima Nova"/>
                <a:sym typeface="Proxima Nova"/>
              </a:defRPr>
            </a:lvl1pPr>
            <a:lvl2pPr marL="914400" lvl="1" indent="-323850" algn="l">
              <a:lnSpc>
                <a:spcPct val="100000"/>
              </a:lnSpc>
              <a:spcBef>
                <a:spcPts val="600"/>
              </a:spcBef>
              <a:spcAft>
                <a:spcPts val="0"/>
              </a:spcAft>
              <a:buClr>
                <a:schemeClr val="accent1"/>
              </a:buClr>
              <a:buSzPts val="1500"/>
              <a:buFont typeface="Arial"/>
              <a:buChar char="•"/>
              <a:defRPr sz="1500" b="0">
                <a:solidFill>
                  <a:schemeClr val="dk1"/>
                </a:solidFill>
              </a:defRPr>
            </a:lvl2pPr>
            <a:lvl3pPr marL="1371600" lvl="2" indent="-228600" algn="l">
              <a:lnSpc>
                <a:spcPct val="100000"/>
              </a:lnSpc>
              <a:spcBef>
                <a:spcPts val="600"/>
              </a:spcBef>
              <a:spcAft>
                <a:spcPts val="0"/>
              </a:spcAft>
              <a:buClr>
                <a:schemeClr val="dk1"/>
              </a:buClr>
              <a:buSzPts val="1400"/>
              <a:buNone/>
              <a:defRPr/>
            </a:lvl3pPr>
            <a:lvl4pPr marL="1828800" lvl="3" indent="-228600" algn="l">
              <a:lnSpc>
                <a:spcPct val="100000"/>
              </a:lnSpc>
              <a:spcBef>
                <a:spcPts val="900"/>
              </a:spcBef>
              <a:spcAft>
                <a:spcPts val="0"/>
              </a:spcAft>
              <a:buClr>
                <a:schemeClr val="dk1"/>
              </a:buClr>
              <a:buSzPts val="900"/>
              <a:buNone/>
              <a:defRPr/>
            </a:lvl4pPr>
            <a:lvl5pPr marL="2286000" lvl="4" indent="-228600" algn="l">
              <a:lnSpc>
                <a:spcPct val="100000"/>
              </a:lnSpc>
              <a:spcBef>
                <a:spcPts val="900"/>
              </a:spcBef>
              <a:spcAft>
                <a:spcPts val="0"/>
              </a:spcAft>
              <a:buClr>
                <a:schemeClr val="dk1"/>
              </a:buClr>
              <a:buSzPts val="8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amp; Text Overlay Red">
  <p:cSld name="Picture &amp; Text Overlay Red">
    <p:spTree>
      <p:nvGrpSpPr>
        <p:cNvPr id="1" name="Shape 86"/>
        <p:cNvGrpSpPr/>
        <p:nvPr/>
      </p:nvGrpSpPr>
      <p:grpSpPr>
        <a:xfrm>
          <a:off x="0" y="0"/>
          <a:ext cx="0" cy="0"/>
          <a:chOff x="0" y="0"/>
          <a:chExt cx="0" cy="0"/>
        </a:xfrm>
      </p:grpSpPr>
      <p:sp>
        <p:nvSpPr>
          <p:cNvPr id="87" name="Google Shape;87;p19"/>
          <p:cNvSpPr>
            <a:spLocks noGrp="1"/>
          </p:cNvSpPr>
          <p:nvPr>
            <p:ph type="pic" idx="2"/>
          </p:nvPr>
        </p:nvSpPr>
        <p:spPr>
          <a:xfrm>
            <a:off x="0" y="1"/>
            <a:ext cx="9144000" cy="5142300"/>
          </a:xfrm>
          <a:prstGeom prst="rect">
            <a:avLst/>
          </a:prstGeom>
          <a:solidFill>
            <a:schemeClr val="dk2"/>
          </a:solidFill>
          <a:ln>
            <a:noFill/>
          </a:ln>
        </p:spPr>
      </p:sp>
      <p:sp>
        <p:nvSpPr>
          <p:cNvPr id="88" name="Google Shape;88;p19"/>
          <p:cNvSpPr txBox="1">
            <a:spLocks noGrp="1"/>
          </p:cNvSpPr>
          <p:nvPr>
            <p:ph type="sldNum" idx="12"/>
          </p:nvPr>
        </p:nvSpPr>
        <p:spPr>
          <a:xfrm>
            <a:off x="7869302" y="4767263"/>
            <a:ext cx="817500" cy="2739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‹N°›</a:t>
            </a:fld>
            <a:endParaRPr/>
          </a:p>
        </p:txBody>
      </p:sp>
      <p:sp>
        <p:nvSpPr>
          <p:cNvPr id="89" name="Google Shape;89;p19"/>
          <p:cNvSpPr txBox="1">
            <a:spLocks noGrp="1"/>
          </p:cNvSpPr>
          <p:nvPr>
            <p:ph type="body" idx="1"/>
          </p:nvPr>
        </p:nvSpPr>
        <p:spPr>
          <a:xfrm>
            <a:off x="1" y="685800"/>
            <a:ext cx="3924300" cy="1806000"/>
          </a:xfrm>
          <a:prstGeom prst="rect">
            <a:avLst/>
          </a:prstGeom>
          <a:solidFill>
            <a:schemeClr val="accent1">
              <a:alpha val="89410"/>
            </a:schemeClr>
          </a:solidFill>
          <a:ln>
            <a:noFill/>
          </a:ln>
          <a:effectLst>
            <a:outerShdw blurRad="50800" dist="25400" dir="2700000" algn="tl" rotWithShape="0">
              <a:srgbClr val="000000">
                <a:alpha val="20000"/>
              </a:srgbClr>
            </a:outerShdw>
          </a:effectLst>
        </p:spPr>
        <p:txBody>
          <a:bodyPr spcFirstLastPara="1" wrap="square" lIns="274325" tIns="274325" rIns="411475" bIns="274325" anchor="t" anchorCtr="0">
            <a:spAutoFit/>
          </a:bodyPr>
          <a:lstStyle>
            <a:lvl1pPr marL="457200" marR="0" lvl="0" indent="-228600" algn="l">
              <a:lnSpc>
                <a:spcPct val="110000"/>
              </a:lnSpc>
              <a:spcBef>
                <a:spcPts val="0"/>
              </a:spcBef>
              <a:spcAft>
                <a:spcPts val="0"/>
              </a:spcAft>
              <a:buClr>
                <a:schemeClr val="accent2"/>
              </a:buClr>
              <a:buSzPts val="2400"/>
              <a:buFont typeface="Arial"/>
              <a:buNone/>
              <a:defRPr sz="2400" b="0" i="0">
                <a:solidFill>
                  <a:schemeClr val="lt1"/>
                </a:solidFill>
                <a:latin typeface="Proxima Nova"/>
                <a:ea typeface="Proxima Nova"/>
                <a:cs typeface="Proxima Nova"/>
                <a:sym typeface="Proxima Nova"/>
              </a:defRPr>
            </a:lvl1pPr>
            <a:lvl2pPr marL="914400" lvl="1" indent="-228600" algn="l">
              <a:lnSpc>
                <a:spcPct val="110000"/>
              </a:lnSpc>
              <a:spcBef>
                <a:spcPts val="800"/>
              </a:spcBef>
              <a:spcAft>
                <a:spcPts val="0"/>
              </a:spcAft>
              <a:buClr>
                <a:schemeClr val="lt1"/>
              </a:buClr>
              <a:buSzPts val="1100"/>
              <a:buNone/>
              <a:defRPr sz="1100" b="1" i="0">
                <a:solidFill>
                  <a:schemeClr val="lt1"/>
                </a:solidFill>
                <a:latin typeface="Proxima Nova"/>
                <a:ea typeface="Proxima Nova"/>
                <a:cs typeface="Proxima Nova"/>
                <a:sym typeface="Proxima Nova"/>
              </a:defRPr>
            </a:lvl2pPr>
            <a:lvl3pPr marL="1371600" lvl="2" indent="-228600" algn="l">
              <a:lnSpc>
                <a:spcPct val="110000"/>
              </a:lnSpc>
              <a:spcBef>
                <a:spcPts val="0"/>
              </a:spcBef>
              <a:spcAft>
                <a:spcPts val="0"/>
              </a:spcAft>
              <a:buClr>
                <a:schemeClr val="lt1"/>
              </a:buClr>
              <a:buSzPts val="1100"/>
              <a:buNone/>
              <a:defRPr sz="1100" b="1" i="0">
                <a:solidFill>
                  <a:schemeClr val="lt1"/>
                </a:solidFill>
                <a:latin typeface="Proxima Nova"/>
                <a:ea typeface="Proxima Nova"/>
                <a:cs typeface="Proxima Nova"/>
                <a:sym typeface="Proxima Nova"/>
              </a:defRPr>
            </a:lvl3pPr>
            <a:lvl4pPr marL="1828800" lvl="3" indent="-228600" algn="l">
              <a:lnSpc>
                <a:spcPct val="100000"/>
              </a:lnSpc>
              <a:spcBef>
                <a:spcPts val="0"/>
              </a:spcBef>
              <a:spcAft>
                <a:spcPts val="0"/>
              </a:spcAft>
              <a:buClr>
                <a:schemeClr val="dk2"/>
              </a:buClr>
              <a:buSzPts val="1200"/>
              <a:buNone/>
              <a:defRPr sz="1200" b="1" i="0">
                <a:solidFill>
                  <a:schemeClr val="dk2"/>
                </a:solidFill>
                <a:latin typeface="Arial"/>
                <a:ea typeface="Arial"/>
                <a:cs typeface="Arial"/>
                <a:sym typeface="Arial"/>
              </a:defRPr>
            </a:lvl4pPr>
            <a:lvl5pPr marL="2286000" lvl="4" indent="-228600" algn="l">
              <a:lnSpc>
                <a:spcPct val="100000"/>
              </a:lnSpc>
              <a:spcBef>
                <a:spcPts val="900"/>
              </a:spcBef>
              <a:spcAft>
                <a:spcPts val="0"/>
              </a:spcAft>
              <a:buClr>
                <a:schemeClr val="dk2"/>
              </a:buClr>
              <a:buSzPts val="1200"/>
              <a:buNone/>
              <a:defRPr sz="1200" b="1" i="0">
                <a:solidFill>
                  <a:schemeClr val="dk2"/>
                </a:solidFill>
                <a:latin typeface="Arial"/>
                <a:ea typeface="Arial"/>
                <a:cs typeface="Arial"/>
                <a:sym typeface="Arial"/>
              </a:defRPr>
            </a:lvl5pPr>
            <a:lvl6pPr marL="2743200" lvl="5" indent="-228600" algn="l">
              <a:lnSpc>
                <a:spcPct val="100000"/>
              </a:lnSpc>
              <a:spcBef>
                <a:spcPts val="100"/>
              </a:spcBef>
              <a:spcAft>
                <a:spcPts val="0"/>
              </a:spcAft>
              <a:buClr>
                <a:schemeClr val="dk1"/>
              </a:buClr>
              <a:buSzPts val="700"/>
              <a:buNone/>
              <a:defRPr sz="700"/>
            </a:lvl6pPr>
            <a:lvl7pPr marL="3200400" lvl="6" indent="-228600" algn="l">
              <a:lnSpc>
                <a:spcPct val="100000"/>
              </a:lnSpc>
              <a:spcBef>
                <a:spcPts val="100"/>
              </a:spcBef>
              <a:spcAft>
                <a:spcPts val="0"/>
              </a:spcAft>
              <a:buClr>
                <a:schemeClr val="dk1"/>
              </a:buClr>
              <a:buSzPts val="700"/>
              <a:buNone/>
              <a:defRPr sz="700"/>
            </a:lvl7pPr>
            <a:lvl8pPr marL="3657600" lvl="7" indent="-228600" algn="l">
              <a:lnSpc>
                <a:spcPct val="100000"/>
              </a:lnSpc>
              <a:spcBef>
                <a:spcPts val="100"/>
              </a:spcBef>
              <a:spcAft>
                <a:spcPts val="0"/>
              </a:spcAft>
              <a:buClr>
                <a:schemeClr val="dk1"/>
              </a:buClr>
              <a:buSzPts val="700"/>
              <a:buNone/>
              <a:defRPr sz="700"/>
            </a:lvl8pPr>
            <a:lvl9pPr marL="4114800" lvl="8" indent="-228600" algn="l">
              <a:lnSpc>
                <a:spcPct val="100000"/>
              </a:lnSpc>
              <a:spcBef>
                <a:spcPts val="100"/>
              </a:spcBef>
              <a:spcAft>
                <a:spcPts val="0"/>
              </a:spcAft>
              <a:buClr>
                <a:schemeClr val="dk1"/>
              </a:buClr>
              <a:buSzPts val="700"/>
              <a:buNone/>
              <a:defRPr sz="7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hart and Text">
  <p:cSld name="Chart and Text">
    <p:spTree>
      <p:nvGrpSpPr>
        <p:cNvPr id="1" name="Shape 90"/>
        <p:cNvGrpSpPr/>
        <p:nvPr/>
      </p:nvGrpSpPr>
      <p:grpSpPr>
        <a:xfrm>
          <a:off x="0" y="0"/>
          <a:ext cx="0" cy="0"/>
          <a:chOff x="0" y="0"/>
          <a:chExt cx="0" cy="0"/>
        </a:xfrm>
      </p:grpSpPr>
      <p:sp>
        <p:nvSpPr>
          <p:cNvPr id="91" name="Google Shape;91;p20"/>
          <p:cNvSpPr txBox="1">
            <a:spLocks noGrp="1"/>
          </p:cNvSpPr>
          <p:nvPr>
            <p:ph type="body" idx="1"/>
          </p:nvPr>
        </p:nvSpPr>
        <p:spPr>
          <a:xfrm>
            <a:off x="457201" y="1196689"/>
            <a:ext cx="5023500" cy="3083700"/>
          </a:xfrm>
          <a:prstGeom prst="rect">
            <a:avLst/>
          </a:prstGeom>
          <a:noFill/>
          <a:ln>
            <a:noFill/>
          </a:ln>
        </p:spPr>
        <p:txBody>
          <a:bodyPr spcFirstLastPara="1" wrap="square" lIns="0" tIns="0" rIns="68575" bIns="0" anchor="t" anchorCtr="0">
            <a:normAutofit/>
          </a:bodyPr>
          <a:lstStyle>
            <a:lvl1pPr marL="457200" lvl="0" indent="-228600" algn="l">
              <a:lnSpc>
                <a:spcPct val="100000"/>
              </a:lnSpc>
              <a:spcBef>
                <a:spcPts val="0"/>
              </a:spcBef>
              <a:spcAft>
                <a:spcPts val="0"/>
              </a:spcAft>
              <a:buClr>
                <a:schemeClr val="dk2"/>
              </a:buClr>
              <a:buSzPts val="1100"/>
              <a:buNone/>
              <a:defRPr sz="1100" b="0" i="0">
                <a:solidFill>
                  <a:schemeClr val="dk2"/>
                </a:solidFill>
                <a:latin typeface="Arial"/>
                <a:ea typeface="Arial"/>
                <a:cs typeface="Arial"/>
                <a:sym typeface="Arial"/>
              </a:defRPr>
            </a:lvl1pPr>
            <a:lvl2pPr marL="914400" lvl="1" indent="-228600" algn="l">
              <a:lnSpc>
                <a:spcPct val="100000"/>
              </a:lnSpc>
              <a:spcBef>
                <a:spcPts val="1500"/>
              </a:spcBef>
              <a:spcAft>
                <a:spcPts val="0"/>
              </a:spcAft>
              <a:buClr>
                <a:schemeClr val="dk1"/>
              </a:buClr>
              <a:buSzPts val="1500"/>
              <a:buNone/>
              <a:defRPr sz="1500"/>
            </a:lvl2pPr>
            <a:lvl3pPr marL="1371600" lvl="2" indent="-228600" algn="l">
              <a:lnSpc>
                <a:spcPct val="100000"/>
              </a:lnSpc>
              <a:spcBef>
                <a:spcPts val="800"/>
              </a:spcBef>
              <a:spcAft>
                <a:spcPts val="0"/>
              </a:spcAft>
              <a:buClr>
                <a:schemeClr val="dk1"/>
              </a:buClr>
              <a:buSzPts val="1400"/>
              <a:buNone/>
              <a:defRPr sz="1400"/>
            </a:lvl3pPr>
            <a:lvl4pPr marL="1828800" lvl="3" indent="-304800" algn="l">
              <a:lnSpc>
                <a:spcPct val="100000"/>
              </a:lnSpc>
              <a:spcBef>
                <a:spcPts val="900"/>
              </a:spcBef>
              <a:spcAft>
                <a:spcPts val="0"/>
              </a:spcAft>
              <a:buClr>
                <a:schemeClr val="dk1"/>
              </a:buClr>
              <a:buSzPts val="1200"/>
              <a:buChar char="•"/>
              <a:defRPr sz="1200"/>
            </a:lvl4pPr>
            <a:lvl5pPr marL="2286000" lvl="4" indent="-304800" algn="l">
              <a:lnSpc>
                <a:spcPct val="100000"/>
              </a:lnSpc>
              <a:spcBef>
                <a:spcPts val="900"/>
              </a:spcBef>
              <a:spcAft>
                <a:spcPts val="0"/>
              </a:spcAft>
              <a:buClr>
                <a:schemeClr val="dk1"/>
              </a:buClr>
              <a:buSzPts val="1200"/>
              <a:buChar char="⎯"/>
              <a:defRPr sz="1200"/>
            </a:lvl5pPr>
            <a:lvl6pPr marL="2743200" lvl="5" indent="-304800" algn="l">
              <a:lnSpc>
                <a:spcPct val="100000"/>
              </a:lnSpc>
              <a:spcBef>
                <a:spcPts val="200"/>
              </a:spcBef>
              <a:spcAft>
                <a:spcPts val="0"/>
              </a:spcAft>
              <a:buClr>
                <a:schemeClr val="dk1"/>
              </a:buClr>
              <a:buSzPts val="1200"/>
              <a:buChar char="•"/>
              <a:defRPr sz="1200"/>
            </a:lvl6pPr>
            <a:lvl7pPr marL="3200400" lvl="6" indent="-304800" algn="l">
              <a:lnSpc>
                <a:spcPct val="100000"/>
              </a:lnSpc>
              <a:spcBef>
                <a:spcPts val="200"/>
              </a:spcBef>
              <a:spcAft>
                <a:spcPts val="0"/>
              </a:spcAft>
              <a:buClr>
                <a:schemeClr val="dk1"/>
              </a:buClr>
              <a:buSzPts val="1200"/>
              <a:buChar char="•"/>
              <a:defRPr sz="1200"/>
            </a:lvl7pPr>
            <a:lvl8pPr marL="3657600" lvl="7" indent="-304800" algn="l">
              <a:lnSpc>
                <a:spcPct val="100000"/>
              </a:lnSpc>
              <a:spcBef>
                <a:spcPts val="200"/>
              </a:spcBef>
              <a:spcAft>
                <a:spcPts val="0"/>
              </a:spcAft>
              <a:buClr>
                <a:schemeClr val="dk1"/>
              </a:buClr>
              <a:buSzPts val="1200"/>
              <a:buChar char="•"/>
              <a:defRPr sz="1200"/>
            </a:lvl8pPr>
            <a:lvl9pPr marL="4114800" lvl="8" indent="-304800" algn="l">
              <a:lnSpc>
                <a:spcPct val="100000"/>
              </a:lnSpc>
              <a:spcBef>
                <a:spcPts val="200"/>
              </a:spcBef>
              <a:spcAft>
                <a:spcPts val="0"/>
              </a:spcAft>
              <a:buClr>
                <a:schemeClr val="dk1"/>
              </a:buClr>
              <a:buSzPts val="1200"/>
              <a:buChar char="•"/>
              <a:defRPr sz="1200"/>
            </a:lvl9pPr>
          </a:lstStyle>
          <a:p>
            <a:endParaRPr/>
          </a:p>
        </p:txBody>
      </p:sp>
      <p:sp>
        <p:nvSpPr>
          <p:cNvPr id="92" name="Google Shape;92;p20"/>
          <p:cNvSpPr txBox="1">
            <a:spLocks noGrp="1"/>
          </p:cNvSpPr>
          <p:nvPr>
            <p:ph type="body" idx="2"/>
          </p:nvPr>
        </p:nvSpPr>
        <p:spPr>
          <a:xfrm>
            <a:off x="5654011" y="1196689"/>
            <a:ext cx="3022800" cy="236700"/>
          </a:xfrm>
          <a:prstGeom prst="rect">
            <a:avLst/>
          </a:prstGeom>
          <a:noFill/>
          <a:ln>
            <a:noFill/>
          </a:ln>
        </p:spPr>
        <p:txBody>
          <a:bodyPr spcFirstLastPara="1" wrap="square" lIns="0" tIns="0" rIns="68575" bIns="0" anchor="t" anchorCtr="0">
            <a:spAutoFit/>
          </a:bodyPr>
          <a:lstStyle>
            <a:lvl1pPr marL="457200" lvl="0" indent="-228600" algn="l">
              <a:lnSpc>
                <a:spcPct val="110000"/>
              </a:lnSpc>
              <a:spcBef>
                <a:spcPts val="0"/>
              </a:spcBef>
              <a:spcAft>
                <a:spcPts val="0"/>
              </a:spcAft>
              <a:buClr>
                <a:schemeClr val="dk1"/>
              </a:buClr>
              <a:buSzPts val="1500"/>
              <a:buNone/>
              <a:defRPr sz="1500" b="1" i="0">
                <a:solidFill>
                  <a:schemeClr val="dk1"/>
                </a:solidFill>
                <a:latin typeface="Proxima Nova"/>
                <a:ea typeface="Proxima Nova"/>
                <a:cs typeface="Proxima Nova"/>
                <a:sym typeface="Proxima Nova"/>
              </a:defRPr>
            </a:lvl1pPr>
            <a:lvl2pPr marL="914400" lvl="1" indent="-228600" algn="l">
              <a:lnSpc>
                <a:spcPct val="100000"/>
              </a:lnSpc>
              <a:spcBef>
                <a:spcPts val="1500"/>
              </a:spcBef>
              <a:spcAft>
                <a:spcPts val="0"/>
              </a:spcAft>
              <a:buClr>
                <a:schemeClr val="dk1"/>
              </a:buClr>
              <a:buSzPts val="1100"/>
              <a:buNone/>
              <a:defRPr sz="1100" b="1">
                <a:latin typeface="Merriweather"/>
                <a:ea typeface="Merriweather"/>
                <a:cs typeface="Merriweather"/>
                <a:sym typeface="Merriweather"/>
              </a:defRPr>
            </a:lvl2pPr>
            <a:lvl3pPr marL="1371600" lvl="2" indent="-228600" algn="l">
              <a:lnSpc>
                <a:spcPct val="100000"/>
              </a:lnSpc>
              <a:spcBef>
                <a:spcPts val="800"/>
              </a:spcBef>
              <a:spcAft>
                <a:spcPts val="0"/>
              </a:spcAft>
              <a:buClr>
                <a:schemeClr val="dk1"/>
              </a:buClr>
              <a:buSzPts val="1100"/>
              <a:buNone/>
              <a:defRPr sz="1100" b="1">
                <a:latin typeface="Merriweather"/>
                <a:ea typeface="Merriweather"/>
                <a:cs typeface="Merriweather"/>
                <a:sym typeface="Merriweather"/>
              </a:defRPr>
            </a:lvl3pPr>
            <a:lvl4pPr marL="1828800" lvl="3" indent="-228600" algn="l">
              <a:lnSpc>
                <a:spcPct val="100000"/>
              </a:lnSpc>
              <a:spcBef>
                <a:spcPts val="900"/>
              </a:spcBef>
              <a:spcAft>
                <a:spcPts val="0"/>
              </a:spcAft>
              <a:buClr>
                <a:schemeClr val="dk1"/>
              </a:buClr>
              <a:buSzPts val="1100"/>
              <a:buNone/>
              <a:defRPr sz="1100" b="1">
                <a:latin typeface="Merriweather"/>
                <a:ea typeface="Merriweather"/>
                <a:cs typeface="Merriweather"/>
                <a:sym typeface="Merriweather"/>
              </a:defRPr>
            </a:lvl4pPr>
            <a:lvl5pPr marL="2286000" lvl="4" indent="-228600" algn="l">
              <a:lnSpc>
                <a:spcPct val="100000"/>
              </a:lnSpc>
              <a:spcBef>
                <a:spcPts val="900"/>
              </a:spcBef>
              <a:spcAft>
                <a:spcPts val="0"/>
              </a:spcAft>
              <a:buClr>
                <a:schemeClr val="dk1"/>
              </a:buClr>
              <a:buSzPts val="1100"/>
              <a:buNone/>
              <a:defRPr sz="1100" b="1">
                <a:latin typeface="Merriweather"/>
                <a:ea typeface="Merriweather"/>
                <a:cs typeface="Merriweather"/>
                <a:sym typeface="Merriweathe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93" name="Google Shape;93;p20"/>
          <p:cNvSpPr txBox="1">
            <a:spLocks noGrp="1"/>
          </p:cNvSpPr>
          <p:nvPr>
            <p:ph type="body" idx="3"/>
          </p:nvPr>
        </p:nvSpPr>
        <p:spPr>
          <a:xfrm>
            <a:off x="457200" y="4389835"/>
            <a:ext cx="5022900" cy="204900"/>
          </a:xfrm>
          <a:prstGeom prst="rect">
            <a:avLst/>
          </a:prstGeom>
          <a:noFill/>
          <a:ln>
            <a:noFill/>
          </a:ln>
        </p:spPr>
        <p:txBody>
          <a:bodyPr spcFirstLastPara="1" wrap="square" lIns="0" tIns="0" rIns="68575" bIns="0" anchor="t" anchorCtr="0">
            <a:noAutofit/>
          </a:bodyPr>
          <a:lstStyle>
            <a:lvl1pPr marL="457200" lvl="0" indent="-228600" algn="l">
              <a:lnSpc>
                <a:spcPct val="100000"/>
              </a:lnSpc>
              <a:spcBef>
                <a:spcPts val="0"/>
              </a:spcBef>
              <a:spcAft>
                <a:spcPts val="0"/>
              </a:spcAft>
              <a:buClr>
                <a:srgbClr val="717679"/>
              </a:buClr>
              <a:buSzPts val="700"/>
              <a:buNone/>
              <a:defRPr sz="700" b="0" i="0">
                <a:solidFill>
                  <a:srgbClr val="717679"/>
                </a:solidFill>
                <a:latin typeface="Proxima Nova"/>
                <a:ea typeface="Proxima Nova"/>
                <a:cs typeface="Proxima Nova"/>
                <a:sym typeface="Proxima Nova"/>
              </a:defRPr>
            </a:lvl1pPr>
            <a:lvl2pPr marL="914400" lvl="1" indent="-228600" algn="l">
              <a:lnSpc>
                <a:spcPct val="100000"/>
              </a:lnSpc>
              <a:spcBef>
                <a:spcPts val="1500"/>
              </a:spcBef>
              <a:spcAft>
                <a:spcPts val="0"/>
              </a:spcAft>
              <a:buClr>
                <a:schemeClr val="dk1"/>
              </a:buClr>
              <a:buSzPts val="800"/>
              <a:buNone/>
              <a:defRPr sz="800"/>
            </a:lvl2pPr>
            <a:lvl3pPr marL="1371600" lvl="2" indent="-228600" algn="l">
              <a:lnSpc>
                <a:spcPct val="100000"/>
              </a:lnSpc>
              <a:spcBef>
                <a:spcPts val="800"/>
              </a:spcBef>
              <a:spcAft>
                <a:spcPts val="0"/>
              </a:spcAft>
              <a:buClr>
                <a:schemeClr val="dk1"/>
              </a:buClr>
              <a:buSzPts val="800"/>
              <a:buNone/>
              <a:defRPr sz="800"/>
            </a:lvl3pPr>
            <a:lvl4pPr marL="1828800" lvl="3" indent="-228600" algn="l">
              <a:lnSpc>
                <a:spcPct val="100000"/>
              </a:lnSpc>
              <a:spcBef>
                <a:spcPts val="900"/>
              </a:spcBef>
              <a:spcAft>
                <a:spcPts val="0"/>
              </a:spcAft>
              <a:buClr>
                <a:schemeClr val="dk1"/>
              </a:buClr>
              <a:buSzPts val="800"/>
              <a:buNone/>
              <a:defRPr sz="800"/>
            </a:lvl4pPr>
            <a:lvl5pPr marL="2286000" lvl="4" indent="-228600" algn="l">
              <a:lnSpc>
                <a:spcPct val="100000"/>
              </a:lnSpc>
              <a:spcBef>
                <a:spcPts val="900"/>
              </a:spcBef>
              <a:spcAft>
                <a:spcPts val="0"/>
              </a:spcAft>
              <a:buClr>
                <a:schemeClr val="dk1"/>
              </a:buClr>
              <a:buSzPts val="800"/>
              <a:buNone/>
              <a:defRPr sz="800"/>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94" name="Google Shape;94;p20"/>
          <p:cNvSpPr txBox="1">
            <a:spLocks noGrp="1"/>
          </p:cNvSpPr>
          <p:nvPr>
            <p:ph type="title"/>
          </p:nvPr>
        </p:nvSpPr>
        <p:spPr>
          <a:xfrm>
            <a:off x="-1" y="1"/>
            <a:ext cx="9144000" cy="926700"/>
          </a:xfrm>
          <a:prstGeom prst="rect">
            <a:avLst/>
          </a:prstGeom>
          <a:solidFill>
            <a:schemeClr val="accent1"/>
          </a:solidFill>
          <a:ln>
            <a:noFill/>
          </a:ln>
        </p:spPr>
        <p:txBody>
          <a:bodyPr spcFirstLastPara="1" wrap="square" lIns="342900" tIns="34275" rIns="342900" bIns="171450" anchor="b" anchorCtr="0">
            <a:noAutofit/>
          </a:bodyPr>
          <a:lstStyle>
            <a:lvl1pPr lvl="0" algn="l">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5" name="Google Shape;95;p20"/>
          <p:cNvSpPr txBox="1">
            <a:spLocks noGrp="1"/>
          </p:cNvSpPr>
          <p:nvPr>
            <p:ph type="dt" idx="10"/>
          </p:nvPr>
        </p:nvSpPr>
        <p:spPr>
          <a:xfrm>
            <a:off x="-1" y="1"/>
            <a:ext cx="9144000" cy="424800"/>
          </a:xfrm>
          <a:prstGeom prst="rect">
            <a:avLst/>
          </a:prstGeom>
          <a:noFill/>
          <a:ln>
            <a:noFill/>
          </a:ln>
        </p:spPr>
        <p:txBody>
          <a:bodyPr spcFirstLastPara="1" wrap="square" lIns="342900" tIns="240025" rIns="34290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6" name="Google Shape;96;p20"/>
          <p:cNvSpPr txBox="1">
            <a:spLocks noGrp="1"/>
          </p:cNvSpPr>
          <p:nvPr>
            <p:ph type="ftr" idx="11"/>
          </p:nvPr>
        </p:nvSpPr>
        <p:spPr>
          <a:xfrm>
            <a:off x="457200" y="4767263"/>
            <a:ext cx="7133100" cy="273900"/>
          </a:xfrm>
          <a:prstGeom prst="rect">
            <a:avLst/>
          </a:prstGeom>
          <a:noFill/>
          <a:ln>
            <a:noFill/>
          </a:ln>
        </p:spPr>
        <p:txBody>
          <a:bodyPr spcFirstLastPara="1" wrap="square" lIns="0" tIns="0" rIns="68575"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7" name="Google Shape;97;p20"/>
          <p:cNvSpPr txBox="1">
            <a:spLocks noGrp="1"/>
          </p:cNvSpPr>
          <p:nvPr>
            <p:ph type="sldNum" idx="12"/>
          </p:nvPr>
        </p:nvSpPr>
        <p:spPr>
          <a:xfrm>
            <a:off x="7869302" y="4767263"/>
            <a:ext cx="817500" cy="2739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‹N°›</a:t>
            </a:fld>
            <a:endParaRPr/>
          </a:p>
        </p:txBody>
      </p:sp>
      <p:sp>
        <p:nvSpPr>
          <p:cNvPr id="98" name="Google Shape;98;p20"/>
          <p:cNvSpPr txBox="1">
            <a:spLocks noGrp="1"/>
          </p:cNvSpPr>
          <p:nvPr>
            <p:ph type="body" idx="4"/>
          </p:nvPr>
        </p:nvSpPr>
        <p:spPr>
          <a:xfrm>
            <a:off x="5654675" y="1447800"/>
            <a:ext cx="3021900" cy="3147000"/>
          </a:xfrm>
          <a:prstGeom prst="rect">
            <a:avLst/>
          </a:prstGeom>
          <a:noFill/>
          <a:ln>
            <a:noFill/>
          </a:ln>
        </p:spPr>
        <p:txBody>
          <a:bodyPr spcFirstLastPara="1" wrap="square" lIns="0" tIns="0" rIns="68575" bIns="0" anchor="t" anchorCtr="0">
            <a:normAutofit/>
          </a:bodyPr>
          <a:lstStyle>
            <a:lvl1pPr marL="457200" lvl="0" indent="-317500" algn="l">
              <a:lnSpc>
                <a:spcPct val="120000"/>
              </a:lnSpc>
              <a:spcBef>
                <a:spcPts val="0"/>
              </a:spcBef>
              <a:spcAft>
                <a:spcPts val="0"/>
              </a:spcAft>
              <a:buClr>
                <a:schemeClr val="dk2"/>
              </a:buClr>
              <a:buSzPts val="1400"/>
              <a:buFont typeface="Arial"/>
              <a:buChar char="•"/>
              <a:defRPr sz="1400" b="0" i="0">
                <a:solidFill>
                  <a:schemeClr val="dk1"/>
                </a:solidFill>
                <a:latin typeface="Proxima Nova"/>
                <a:ea typeface="Proxima Nova"/>
                <a:cs typeface="Proxima Nova"/>
                <a:sym typeface="Proxima Nova"/>
              </a:defRPr>
            </a:lvl1pPr>
            <a:lvl2pPr marL="914400" lvl="1" indent="-228600" algn="l">
              <a:lnSpc>
                <a:spcPct val="100000"/>
              </a:lnSpc>
              <a:spcBef>
                <a:spcPts val="600"/>
              </a:spcBef>
              <a:spcAft>
                <a:spcPts val="0"/>
              </a:spcAft>
              <a:buClr>
                <a:schemeClr val="dk1"/>
              </a:buClr>
              <a:buSzPts val="1400"/>
              <a:buNone/>
              <a:defRPr/>
            </a:lvl2pPr>
            <a:lvl3pPr marL="1371600" lvl="2" indent="-228600" algn="l">
              <a:lnSpc>
                <a:spcPct val="100000"/>
              </a:lnSpc>
              <a:spcBef>
                <a:spcPts val="800"/>
              </a:spcBef>
              <a:spcAft>
                <a:spcPts val="0"/>
              </a:spcAft>
              <a:buClr>
                <a:schemeClr val="dk1"/>
              </a:buClr>
              <a:buSzPts val="1400"/>
              <a:buNone/>
              <a:defRPr/>
            </a:lvl3pPr>
            <a:lvl4pPr marL="1828800" lvl="3" indent="-317500" algn="l">
              <a:lnSpc>
                <a:spcPct val="100000"/>
              </a:lnSpc>
              <a:spcBef>
                <a:spcPts val="900"/>
              </a:spcBef>
              <a:spcAft>
                <a:spcPts val="0"/>
              </a:spcAft>
              <a:buClr>
                <a:schemeClr val="dk1"/>
              </a:buClr>
              <a:buSzPts val="1400"/>
              <a:buChar char="•"/>
              <a:defRPr/>
            </a:lvl4pPr>
            <a:lvl5pPr marL="2286000" lvl="4" indent="-317500" algn="l">
              <a:lnSpc>
                <a:spcPct val="100000"/>
              </a:lnSpc>
              <a:spcBef>
                <a:spcPts val="9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Column Photo and Text">
  <p:cSld name="3 Column Photo and Text">
    <p:spTree>
      <p:nvGrpSpPr>
        <p:cNvPr id="1" name="Shape 99"/>
        <p:cNvGrpSpPr/>
        <p:nvPr/>
      </p:nvGrpSpPr>
      <p:grpSpPr>
        <a:xfrm>
          <a:off x="0" y="0"/>
          <a:ext cx="0" cy="0"/>
          <a:chOff x="0" y="0"/>
          <a:chExt cx="0" cy="0"/>
        </a:xfrm>
      </p:grpSpPr>
      <p:sp>
        <p:nvSpPr>
          <p:cNvPr id="100" name="Google Shape;100;p21"/>
          <p:cNvSpPr txBox="1">
            <a:spLocks noGrp="1"/>
          </p:cNvSpPr>
          <p:nvPr>
            <p:ph type="body" idx="1"/>
          </p:nvPr>
        </p:nvSpPr>
        <p:spPr>
          <a:xfrm>
            <a:off x="457200" y="2552700"/>
            <a:ext cx="2616300" cy="2041800"/>
          </a:xfrm>
          <a:prstGeom prst="rect">
            <a:avLst/>
          </a:prstGeom>
          <a:noFill/>
          <a:ln>
            <a:noFill/>
          </a:ln>
        </p:spPr>
        <p:txBody>
          <a:bodyPr spcFirstLastPara="1" wrap="square" lIns="0" tIns="0" rIns="68575" bIns="0" anchor="t" anchorCtr="0">
            <a:normAutofit/>
          </a:bodyPr>
          <a:lstStyle>
            <a:lvl1pPr marL="457200" lvl="0" indent="-228600" algn="l">
              <a:lnSpc>
                <a:spcPct val="110000"/>
              </a:lnSpc>
              <a:spcBef>
                <a:spcPts val="0"/>
              </a:spcBef>
              <a:spcAft>
                <a:spcPts val="0"/>
              </a:spcAft>
              <a:buClr>
                <a:schemeClr val="dk1"/>
              </a:buClr>
              <a:buSzPts val="1500"/>
              <a:buNone/>
              <a:defRPr sz="1500" b="1" i="0">
                <a:solidFill>
                  <a:schemeClr val="dk1"/>
                </a:solidFill>
                <a:latin typeface="Proxima Nova"/>
                <a:ea typeface="Proxima Nova"/>
                <a:cs typeface="Proxima Nova"/>
                <a:sym typeface="Proxima Nova"/>
              </a:defRPr>
            </a:lvl1pPr>
            <a:lvl2pPr marL="914400" lvl="1" indent="-317500" algn="l">
              <a:lnSpc>
                <a:spcPct val="120000"/>
              </a:lnSpc>
              <a:spcBef>
                <a:spcPts val="500"/>
              </a:spcBef>
              <a:spcAft>
                <a:spcPts val="0"/>
              </a:spcAft>
              <a:buClr>
                <a:schemeClr val="dk2"/>
              </a:buClr>
              <a:buSzPts val="1400"/>
              <a:buFont typeface="Arial"/>
              <a:buChar char="•"/>
              <a:defRPr sz="1400" b="0" i="0">
                <a:solidFill>
                  <a:schemeClr val="dk1"/>
                </a:solidFill>
                <a:latin typeface="Proxima Nova"/>
                <a:ea typeface="Proxima Nova"/>
                <a:cs typeface="Proxima Nova"/>
                <a:sym typeface="Proxima Nova"/>
              </a:defRPr>
            </a:lvl2pPr>
            <a:lvl3pPr marL="1371600" lvl="2" indent="-228600" algn="l">
              <a:lnSpc>
                <a:spcPct val="100000"/>
              </a:lnSpc>
              <a:spcBef>
                <a:spcPts val="600"/>
              </a:spcBef>
              <a:spcAft>
                <a:spcPts val="0"/>
              </a:spcAft>
              <a:buClr>
                <a:schemeClr val="dk1"/>
              </a:buClr>
              <a:buSzPts val="1400"/>
              <a:buNone/>
              <a:defRPr/>
            </a:lvl3pPr>
            <a:lvl4pPr marL="1828800" lvl="3" indent="-317500" algn="l">
              <a:lnSpc>
                <a:spcPct val="100000"/>
              </a:lnSpc>
              <a:spcBef>
                <a:spcPts val="900"/>
              </a:spcBef>
              <a:spcAft>
                <a:spcPts val="0"/>
              </a:spcAft>
              <a:buClr>
                <a:schemeClr val="dk1"/>
              </a:buClr>
              <a:buSzPts val="1400"/>
              <a:buChar char="•"/>
              <a:defRPr/>
            </a:lvl4pPr>
            <a:lvl5pPr marL="2286000" lvl="4" indent="-317500" algn="l">
              <a:lnSpc>
                <a:spcPct val="100000"/>
              </a:lnSpc>
              <a:spcBef>
                <a:spcPts val="9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1" name="Google Shape;101;p21"/>
          <p:cNvSpPr>
            <a:spLocks noGrp="1"/>
          </p:cNvSpPr>
          <p:nvPr>
            <p:ph type="pic" idx="2"/>
          </p:nvPr>
        </p:nvSpPr>
        <p:spPr>
          <a:xfrm>
            <a:off x="457200" y="1200150"/>
            <a:ext cx="2616300" cy="1257300"/>
          </a:xfrm>
          <a:prstGeom prst="rect">
            <a:avLst/>
          </a:prstGeom>
          <a:noFill/>
          <a:ln>
            <a:noFill/>
          </a:ln>
        </p:spPr>
      </p:sp>
      <p:sp>
        <p:nvSpPr>
          <p:cNvPr id="102" name="Google Shape;102;p21"/>
          <p:cNvSpPr txBox="1">
            <a:spLocks noGrp="1"/>
          </p:cNvSpPr>
          <p:nvPr>
            <p:ph type="title"/>
          </p:nvPr>
        </p:nvSpPr>
        <p:spPr>
          <a:xfrm>
            <a:off x="-1" y="1"/>
            <a:ext cx="9144000" cy="926700"/>
          </a:xfrm>
          <a:prstGeom prst="rect">
            <a:avLst/>
          </a:prstGeom>
          <a:solidFill>
            <a:schemeClr val="accent1"/>
          </a:solidFill>
          <a:ln>
            <a:noFill/>
          </a:ln>
        </p:spPr>
        <p:txBody>
          <a:bodyPr spcFirstLastPara="1" wrap="square" lIns="342900" tIns="34275" rIns="342900" bIns="171450" anchor="b" anchorCtr="0">
            <a:noAutofit/>
          </a:bodyPr>
          <a:lstStyle>
            <a:lvl1pPr lvl="0" algn="l">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3" name="Google Shape;103;p21"/>
          <p:cNvSpPr txBox="1">
            <a:spLocks noGrp="1"/>
          </p:cNvSpPr>
          <p:nvPr>
            <p:ph type="dt" idx="10"/>
          </p:nvPr>
        </p:nvSpPr>
        <p:spPr>
          <a:xfrm>
            <a:off x="-1" y="1"/>
            <a:ext cx="9144000" cy="424800"/>
          </a:xfrm>
          <a:prstGeom prst="rect">
            <a:avLst/>
          </a:prstGeom>
          <a:noFill/>
          <a:ln>
            <a:noFill/>
          </a:ln>
        </p:spPr>
        <p:txBody>
          <a:bodyPr spcFirstLastPara="1" wrap="square" lIns="342900" tIns="240025" rIns="34290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457200" y="4767263"/>
            <a:ext cx="7133100" cy="273900"/>
          </a:xfrm>
          <a:prstGeom prst="rect">
            <a:avLst/>
          </a:prstGeom>
          <a:noFill/>
          <a:ln>
            <a:noFill/>
          </a:ln>
        </p:spPr>
        <p:txBody>
          <a:bodyPr spcFirstLastPara="1" wrap="square" lIns="0" tIns="0" rIns="68575"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7869302" y="4767263"/>
            <a:ext cx="817500" cy="2739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‹N°›</a:t>
            </a:fld>
            <a:endParaRPr/>
          </a:p>
        </p:txBody>
      </p:sp>
      <p:sp>
        <p:nvSpPr>
          <p:cNvPr id="106" name="Google Shape;106;p21"/>
          <p:cNvSpPr txBox="1">
            <a:spLocks noGrp="1"/>
          </p:cNvSpPr>
          <p:nvPr>
            <p:ph type="body" idx="3"/>
          </p:nvPr>
        </p:nvSpPr>
        <p:spPr>
          <a:xfrm>
            <a:off x="6070600" y="2552700"/>
            <a:ext cx="2616300" cy="2041800"/>
          </a:xfrm>
          <a:prstGeom prst="rect">
            <a:avLst/>
          </a:prstGeom>
          <a:noFill/>
          <a:ln>
            <a:noFill/>
          </a:ln>
        </p:spPr>
        <p:txBody>
          <a:bodyPr spcFirstLastPara="1" wrap="square" lIns="0" tIns="0" rIns="68575" bIns="0" anchor="t" anchorCtr="0">
            <a:normAutofit/>
          </a:bodyPr>
          <a:lstStyle>
            <a:lvl1pPr marL="457200" lvl="0" indent="-228600" algn="l">
              <a:lnSpc>
                <a:spcPct val="110000"/>
              </a:lnSpc>
              <a:spcBef>
                <a:spcPts val="0"/>
              </a:spcBef>
              <a:spcAft>
                <a:spcPts val="0"/>
              </a:spcAft>
              <a:buClr>
                <a:schemeClr val="dk1"/>
              </a:buClr>
              <a:buSzPts val="1500"/>
              <a:buNone/>
              <a:defRPr sz="1500" b="1" i="0">
                <a:solidFill>
                  <a:schemeClr val="dk1"/>
                </a:solidFill>
                <a:latin typeface="Proxima Nova"/>
                <a:ea typeface="Proxima Nova"/>
                <a:cs typeface="Proxima Nova"/>
                <a:sym typeface="Proxima Nova"/>
              </a:defRPr>
            </a:lvl1pPr>
            <a:lvl2pPr marL="914400" lvl="1" indent="-317500" algn="l">
              <a:lnSpc>
                <a:spcPct val="120000"/>
              </a:lnSpc>
              <a:spcBef>
                <a:spcPts val="500"/>
              </a:spcBef>
              <a:spcAft>
                <a:spcPts val="0"/>
              </a:spcAft>
              <a:buClr>
                <a:schemeClr val="dk2"/>
              </a:buClr>
              <a:buSzPts val="1400"/>
              <a:buFont typeface="Arial"/>
              <a:buChar char="•"/>
              <a:defRPr sz="1400" b="0" i="0">
                <a:solidFill>
                  <a:schemeClr val="dk1"/>
                </a:solidFill>
                <a:latin typeface="Proxima Nova"/>
                <a:ea typeface="Proxima Nova"/>
                <a:cs typeface="Proxima Nova"/>
                <a:sym typeface="Proxima Nova"/>
              </a:defRPr>
            </a:lvl2pPr>
            <a:lvl3pPr marL="1371600" lvl="2" indent="-228600" algn="l">
              <a:lnSpc>
                <a:spcPct val="100000"/>
              </a:lnSpc>
              <a:spcBef>
                <a:spcPts val="600"/>
              </a:spcBef>
              <a:spcAft>
                <a:spcPts val="0"/>
              </a:spcAft>
              <a:buClr>
                <a:schemeClr val="dk1"/>
              </a:buClr>
              <a:buSzPts val="1400"/>
              <a:buNone/>
              <a:defRPr/>
            </a:lvl3pPr>
            <a:lvl4pPr marL="1828800" lvl="3" indent="-317500" algn="l">
              <a:lnSpc>
                <a:spcPct val="100000"/>
              </a:lnSpc>
              <a:spcBef>
                <a:spcPts val="900"/>
              </a:spcBef>
              <a:spcAft>
                <a:spcPts val="0"/>
              </a:spcAft>
              <a:buClr>
                <a:schemeClr val="dk1"/>
              </a:buClr>
              <a:buSzPts val="1400"/>
              <a:buChar char="•"/>
              <a:defRPr/>
            </a:lvl4pPr>
            <a:lvl5pPr marL="2286000" lvl="4" indent="-317500" algn="l">
              <a:lnSpc>
                <a:spcPct val="100000"/>
              </a:lnSpc>
              <a:spcBef>
                <a:spcPts val="9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7" name="Google Shape;107;p21"/>
          <p:cNvSpPr>
            <a:spLocks noGrp="1"/>
          </p:cNvSpPr>
          <p:nvPr>
            <p:ph type="pic" idx="4"/>
          </p:nvPr>
        </p:nvSpPr>
        <p:spPr>
          <a:xfrm>
            <a:off x="6070600" y="1200150"/>
            <a:ext cx="2616300" cy="1257300"/>
          </a:xfrm>
          <a:prstGeom prst="rect">
            <a:avLst/>
          </a:prstGeom>
          <a:noFill/>
          <a:ln>
            <a:noFill/>
          </a:ln>
        </p:spPr>
      </p:sp>
      <p:sp>
        <p:nvSpPr>
          <p:cNvPr id="108" name="Google Shape;108;p21"/>
          <p:cNvSpPr txBox="1">
            <a:spLocks noGrp="1"/>
          </p:cNvSpPr>
          <p:nvPr>
            <p:ph type="body" idx="5"/>
          </p:nvPr>
        </p:nvSpPr>
        <p:spPr>
          <a:xfrm>
            <a:off x="3263900" y="2552700"/>
            <a:ext cx="2616300" cy="2041800"/>
          </a:xfrm>
          <a:prstGeom prst="rect">
            <a:avLst/>
          </a:prstGeom>
          <a:noFill/>
          <a:ln>
            <a:noFill/>
          </a:ln>
        </p:spPr>
        <p:txBody>
          <a:bodyPr spcFirstLastPara="1" wrap="square" lIns="0" tIns="0" rIns="68575" bIns="0" anchor="t" anchorCtr="0">
            <a:normAutofit/>
          </a:bodyPr>
          <a:lstStyle>
            <a:lvl1pPr marL="457200" lvl="0" indent="-228600" algn="l">
              <a:lnSpc>
                <a:spcPct val="110000"/>
              </a:lnSpc>
              <a:spcBef>
                <a:spcPts val="0"/>
              </a:spcBef>
              <a:spcAft>
                <a:spcPts val="0"/>
              </a:spcAft>
              <a:buClr>
                <a:schemeClr val="dk1"/>
              </a:buClr>
              <a:buSzPts val="1500"/>
              <a:buNone/>
              <a:defRPr sz="1500" b="1" i="0">
                <a:solidFill>
                  <a:schemeClr val="dk1"/>
                </a:solidFill>
                <a:latin typeface="Proxima Nova"/>
                <a:ea typeface="Proxima Nova"/>
                <a:cs typeface="Proxima Nova"/>
                <a:sym typeface="Proxima Nova"/>
              </a:defRPr>
            </a:lvl1pPr>
            <a:lvl2pPr marL="914400" lvl="1" indent="-317500" algn="l">
              <a:lnSpc>
                <a:spcPct val="120000"/>
              </a:lnSpc>
              <a:spcBef>
                <a:spcPts val="500"/>
              </a:spcBef>
              <a:spcAft>
                <a:spcPts val="0"/>
              </a:spcAft>
              <a:buClr>
                <a:schemeClr val="dk2"/>
              </a:buClr>
              <a:buSzPts val="1400"/>
              <a:buFont typeface="Arial"/>
              <a:buChar char="•"/>
              <a:defRPr sz="1400" b="0" i="0">
                <a:solidFill>
                  <a:schemeClr val="dk1"/>
                </a:solidFill>
                <a:latin typeface="Proxima Nova"/>
                <a:ea typeface="Proxima Nova"/>
                <a:cs typeface="Proxima Nova"/>
                <a:sym typeface="Proxima Nova"/>
              </a:defRPr>
            </a:lvl2pPr>
            <a:lvl3pPr marL="1371600" lvl="2" indent="-228600" algn="l">
              <a:lnSpc>
                <a:spcPct val="100000"/>
              </a:lnSpc>
              <a:spcBef>
                <a:spcPts val="600"/>
              </a:spcBef>
              <a:spcAft>
                <a:spcPts val="0"/>
              </a:spcAft>
              <a:buClr>
                <a:schemeClr val="dk1"/>
              </a:buClr>
              <a:buSzPts val="1400"/>
              <a:buNone/>
              <a:defRPr/>
            </a:lvl3pPr>
            <a:lvl4pPr marL="1828800" lvl="3" indent="-317500" algn="l">
              <a:lnSpc>
                <a:spcPct val="100000"/>
              </a:lnSpc>
              <a:spcBef>
                <a:spcPts val="900"/>
              </a:spcBef>
              <a:spcAft>
                <a:spcPts val="0"/>
              </a:spcAft>
              <a:buClr>
                <a:schemeClr val="dk1"/>
              </a:buClr>
              <a:buSzPts val="1400"/>
              <a:buChar char="•"/>
              <a:defRPr/>
            </a:lvl4pPr>
            <a:lvl5pPr marL="2286000" lvl="4" indent="-317500" algn="l">
              <a:lnSpc>
                <a:spcPct val="100000"/>
              </a:lnSpc>
              <a:spcBef>
                <a:spcPts val="9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9" name="Google Shape;109;p21"/>
          <p:cNvSpPr>
            <a:spLocks noGrp="1"/>
          </p:cNvSpPr>
          <p:nvPr>
            <p:ph type="pic" idx="6"/>
          </p:nvPr>
        </p:nvSpPr>
        <p:spPr>
          <a:xfrm>
            <a:off x="3263900" y="1200150"/>
            <a:ext cx="2616300" cy="12573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110"/>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lumn Content">
  <p:cSld name="Two Column Content">
    <p:spTree>
      <p:nvGrpSpPr>
        <p:cNvPr id="1" name="Shape 111"/>
        <p:cNvGrpSpPr/>
        <p:nvPr/>
      </p:nvGrpSpPr>
      <p:grpSpPr>
        <a:xfrm>
          <a:off x="0" y="0"/>
          <a:ext cx="0" cy="0"/>
          <a:chOff x="0" y="0"/>
          <a:chExt cx="0" cy="0"/>
        </a:xfrm>
      </p:grpSpPr>
      <p:sp>
        <p:nvSpPr>
          <p:cNvPr id="112" name="Google Shape;112;p23"/>
          <p:cNvSpPr txBox="1">
            <a:spLocks noGrp="1"/>
          </p:cNvSpPr>
          <p:nvPr>
            <p:ph type="body" idx="1"/>
          </p:nvPr>
        </p:nvSpPr>
        <p:spPr>
          <a:xfrm>
            <a:off x="457200" y="1200151"/>
            <a:ext cx="4038600" cy="3394500"/>
          </a:xfrm>
          <a:prstGeom prst="rect">
            <a:avLst/>
          </a:prstGeom>
          <a:noFill/>
          <a:ln>
            <a:noFill/>
          </a:ln>
        </p:spPr>
        <p:txBody>
          <a:bodyPr spcFirstLastPara="1" wrap="square" lIns="0" tIns="0" rIns="68575" bIns="0" anchor="t" anchorCtr="0">
            <a:normAutofit/>
          </a:bodyPr>
          <a:lstStyle>
            <a:lvl1pPr marL="457200" lvl="0" indent="-228600" algn="l">
              <a:lnSpc>
                <a:spcPct val="100000"/>
              </a:lnSpc>
              <a:spcBef>
                <a:spcPts val="0"/>
              </a:spcBef>
              <a:spcAft>
                <a:spcPts val="0"/>
              </a:spcAft>
              <a:buClr>
                <a:schemeClr val="dk1"/>
              </a:buClr>
              <a:buSzPts val="1100"/>
              <a:buNone/>
              <a:defRPr sz="1100" b="0" i="0">
                <a:solidFill>
                  <a:schemeClr val="dk1"/>
                </a:solidFill>
                <a:latin typeface="Arial"/>
                <a:ea typeface="Arial"/>
                <a:cs typeface="Arial"/>
                <a:sym typeface="Arial"/>
              </a:defRPr>
            </a:lvl1pPr>
            <a:lvl2pPr marL="914400" lvl="1" indent="-228600" algn="l">
              <a:lnSpc>
                <a:spcPct val="100000"/>
              </a:lnSpc>
              <a:spcBef>
                <a:spcPts val="1500"/>
              </a:spcBef>
              <a:spcAft>
                <a:spcPts val="0"/>
              </a:spcAft>
              <a:buClr>
                <a:schemeClr val="dk1"/>
              </a:buClr>
              <a:buSzPts val="1800"/>
              <a:buNone/>
              <a:defRPr sz="1800" b="1" i="0">
                <a:latin typeface="Merriweather"/>
                <a:ea typeface="Merriweather"/>
                <a:cs typeface="Merriweather"/>
                <a:sym typeface="Merriweather"/>
              </a:defRPr>
            </a:lvl2pPr>
            <a:lvl3pPr marL="1371600" lvl="2" indent="-228600" algn="l">
              <a:lnSpc>
                <a:spcPct val="100000"/>
              </a:lnSpc>
              <a:spcBef>
                <a:spcPts val="800"/>
              </a:spcBef>
              <a:spcAft>
                <a:spcPts val="0"/>
              </a:spcAft>
              <a:buClr>
                <a:schemeClr val="dk1"/>
              </a:buClr>
              <a:buSzPts val="1500"/>
              <a:buNone/>
              <a:defRPr sz="1500" b="1" i="0">
                <a:latin typeface="Merriweather"/>
                <a:ea typeface="Merriweather"/>
                <a:cs typeface="Merriweather"/>
                <a:sym typeface="Merriweather"/>
              </a:defRPr>
            </a:lvl3pPr>
            <a:lvl4pPr marL="1828800" lvl="3" indent="-228600" algn="l">
              <a:lnSpc>
                <a:spcPct val="100000"/>
              </a:lnSpc>
              <a:spcBef>
                <a:spcPts val="900"/>
              </a:spcBef>
              <a:spcAft>
                <a:spcPts val="0"/>
              </a:spcAft>
              <a:buClr>
                <a:schemeClr val="dk1"/>
              </a:buClr>
              <a:buSzPts val="1400"/>
              <a:buNone/>
              <a:defRPr sz="1400" b="1" i="0">
                <a:latin typeface="Merriweather"/>
                <a:ea typeface="Merriweather"/>
                <a:cs typeface="Merriweather"/>
                <a:sym typeface="Merriweather"/>
              </a:defRPr>
            </a:lvl4pPr>
            <a:lvl5pPr marL="2286000" lvl="4" indent="-228600" algn="l">
              <a:lnSpc>
                <a:spcPct val="100000"/>
              </a:lnSpc>
              <a:spcBef>
                <a:spcPts val="900"/>
              </a:spcBef>
              <a:spcAft>
                <a:spcPts val="0"/>
              </a:spcAft>
              <a:buClr>
                <a:schemeClr val="dk1"/>
              </a:buClr>
              <a:buSzPts val="1400"/>
              <a:buNone/>
              <a:defRPr sz="1400" b="1" i="0">
                <a:latin typeface="Merriweather"/>
                <a:ea typeface="Merriweather"/>
                <a:cs typeface="Merriweather"/>
                <a:sym typeface="Merriweather"/>
              </a:defRPr>
            </a:lvl5pPr>
            <a:lvl6pPr marL="2743200" lvl="5" indent="-317500" algn="l">
              <a:lnSpc>
                <a:spcPct val="100000"/>
              </a:lnSpc>
              <a:spcBef>
                <a:spcPts val="300"/>
              </a:spcBef>
              <a:spcAft>
                <a:spcPts val="0"/>
              </a:spcAft>
              <a:buClr>
                <a:schemeClr val="dk1"/>
              </a:buClr>
              <a:buSzPts val="1400"/>
              <a:buChar char="•"/>
              <a:defRPr sz="1400"/>
            </a:lvl6pPr>
            <a:lvl7pPr marL="3200400" lvl="6" indent="-317500" algn="l">
              <a:lnSpc>
                <a:spcPct val="100000"/>
              </a:lnSpc>
              <a:spcBef>
                <a:spcPts val="300"/>
              </a:spcBef>
              <a:spcAft>
                <a:spcPts val="0"/>
              </a:spcAft>
              <a:buClr>
                <a:schemeClr val="dk1"/>
              </a:buClr>
              <a:buSzPts val="1400"/>
              <a:buChar char="•"/>
              <a:defRPr sz="1400"/>
            </a:lvl7pPr>
            <a:lvl8pPr marL="3657600" lvl="7" indent="-317500" algn="l">
              <a:lnSpc>
                <a:spcPct val="100000"/>
              </a:lnSpc>
              <a:spcBef>
                <a:spcPts val="300"/>
              </a:spcBef>
              <a:spcAft>
                <a:spcPts val="0"/>
              </a:spcAft>
              <a:buClr>
                <a:schemeClr val="dk1"/>
              </a:buClr>
              <a:buSzPts val="1400"/>
              <a:buChar char="•"/>
              <a:defRPr sz="1400"/>
            </a:lvl8pPr>
            <a:lvl9pPr marL="4114800" lvl="8" indent="-317500" algn="l">
              <a:lnSpc>
                <a:spcPct val="100000"/>
              </a:lnSpc>
              <a:spcBef>
                <a:spcPts val="300"/>
              </a:spcBef>
              <a:spcAft>
                <a:spcPts val="0"/>
              </a:spcAft>
              <a:buClr>
                <a:schemeClr val="dk1"/>
              </a:buClr>
              <a:buSzPts val="1400"/>
              <a:buChar char="•"/>
              <a:defRPr sz="1400"/>
            </a:lvl9pPr>
          </a:lstStyle>
          <a:p>
            <a:endParaRPr/>
          </a:p>
        </p:txBody>
      </p:sp>
      <p:sp>
        <p:nvSpPr>
          <p:cNvPr id="113" name="Google Shape;113;p23"/>
          <p:cNvSpPr txBox="1">
            <a:spLocks noGrp="1"/>
          </p:cNvSpPr>
          <p:nvPr>
            <p:ph type="body" idx="2"/>
          </p:nvPr>
        </p:nvSpPr>
        <p:spPr>
          <a:xfrm>
            <a:off x="4634979" y="1200151"/>
            <a:ext cx="4041600" cy="3394500"/>
          </a:xfrm>
          <a:prstGeom prst="rect">
            <a:avLst/>
          </a:prstGeom>
          <a:noFill/>
          <a:ln>
            <a:noFill/>
          </a:ln>
        </p:spPr>
        <p:txBody>
          <a:bodyPr spcFirstLastPara="1" wrap="square" lIns="0" tIns="0" rIns="68575" bIns="0" anchor="t" anchorCtr="0">
            <a:normAutofit/>
          </a:bodyPr>
          <a:lstStyle>
            <a:lvl1pPr marL="457200" lvl="0" indent="-228600" algn="l">
              <a:lnSpc>
                <a:spcPct val="100000"/>
              </a:lnSpc>
              <a:spcBef>
                <a:spcPts val="0"/>
              </a:spcBef>
              <a:spcAft>
                <a:spcPts val="0"/>
              </a:spcAft>
              <a:buClr>
                <a:schemeClr val="dk1"/>
              </a:buClr>
              <a:buSzPts val="1800"/>
              <a:buNone/>
              <a:defRPr sz="1800" b="1" i="0">
                <a:solidFill>
                  <a:schemeClr val="dk1"/>
                </a:solidFill>
                <a:latin typeface="Proxima Nova"/>
                <a:ea typeface="Proxima Nova"/>
                <a:cs typeface="Proxima Nova"/>
                <a:sym typeface="Proxima Nova"/>
              </a:defRPr>
            </a:lvl1pPr>
            <a:lvl2pPr marL="914400" lvl="1" indent="-323850" algn="l">
              <a:lnSpc>
                <a:spcPct val="100000"/>
              </a:lnSpc>
              <a:spcBef>
                <a:spcPts val="600"/>
              </a:spcBef>
              <a:spcAft>
                <a:spcPts val="0"/>
              </a:spcAft>
              <a:buClr>
                <a:schemeClr val="dk2"/>
              </a:buClr>
              <a:buSzPts val="1500"/>
              <a:buFont typeface="Arial"/>
              <a:buChar char="•"/>
              <a:defRPr sz="1500" b="0" i="0">
                <a:solidFill>
                  <a:schemeClr val="dk1"/>
                </a:solidFill>
                <a:latin typeface="Proxima Nova"/>
                <a:ea typeface="Proxima Nova"/>
                <a:cs typeface="Proxima Nova"/>
                <a:sym typeface="Proxima Nova"/>
              </a:defRPr>
            </a:lvl2pPr>
            <a:lvl3pPr marL="1371600" lvl="2" indent="-228600" algn="l">
              <a:lnSpc>
                <a:spcPct val="100000"/>
              </a:lnSpc>
              <a:spcBef>
                <a:spcPts val="600"/>
              </a:spcBef>
              <a:spcAft>
                <a:spcPts val="0"/>
              </a:spcAft>
              <a:buClr>
                <a:schemeClr val="dk1"/>
              </a:buClr>
              <a:buSzPts val="1400"/>
              <a:buNone/>
              <a:defRPr/>
            </a:lvl3pPr>
            <a:lvl4pPr marL="1828800" lvl="3" indent="-228600" algn="l">
              <a:lnSpc>
                <a:spcPct val="100000"/>
              </a:lnSpc>
              <a:spcBef>
                <a:spcPts val="900"/>
              </a:spcBef>
              <a:spcAft>
                <a:spcPts val="0"/>
              </a:spcAft>
              <a:buClr>
                <a:schemeClr val="dk1"/>
              </a:buClr>
              <a:buSzPts val="900"/>
              <a:buNone/>
              <a:defRPr/>
            </a:lvl4pPr>
            <a:lvl5pPr marL="2286000" lvl="4" indent="-228600" algn="l">
              <a:lnSpc>
                <a:spcPct val="100000"/>
              </a:lnSpc>
              <a:spcBef>
                <a:spcPts val="900"/>
              </a:spcBef>
              <a:spcAft>
                <a:spcPts val="0"/>
              </a:spcAft>
              <a:buClr>
                <a:schemeClr val="dk1"/>
              </a:buClr>
              <a:buSzPts val="8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14" name="Google Shape;114;p23"/>
          <p:cNvSpPr txBox="1">
            <a:spLocks noGrp="1"/>
          </p:cNvSpPr>
          <p:nvPr>
            <p:ph type="title"/>
          </p:nvPr>
        </p:nvSpPr>
        <p:spPr>
          <a:xfrm>
            <a:off x="-1" y="1"/>
            <a:ext cx="9144000" cy="926700"/>
          </a:xfrm>
          <a:prstGeom prst="rect">
            <a:avLst/>
          </a:prstGeom>
          <a:solidFill>
            <a:schemeClr val="accent1"/>
          </a:solidFill>
          <a:ln>
            <a:noFill/>
          </a:ln>
        </p:spPr>
        <p:txBody>
          <a:bodyPr spcFirstLastPara="1" wrap="square" lIns="342900" tIns="34275" rIns="342900" bIns="171450" anchor="b" anchorCtr="0">
            <a:noAutofit/>
          </a:bodyPr>
          <a:lstStyle>
            <a:lvl1pPr lvl="0" algn="l">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5" name="Google Shape;115;p23"/>
          <p:cNvSpPr txBox="1">
            <a:spLocks noGrp="1"/>
          </p:cNvSpPr>
          <p:nvPr>
            <p:ph type="dt" idx="10"/>
          </p:nvPr>
        </p:nvSpPr>
        <p:spPr>
          <a:xfrm>
            <a:off x="-1" y="1"/>
            <a:ext cx="9144000" cy="424800"/>
          </a:xfrm>
          <a:prstGeom prst="rect">
            <a:avLst/>
          </a:prstGeom>
          <a:noFill/>
          <a:ln>
            <a:noFill/>
          </a:ln>
        </p:spPr>
        <p:txBody>
          <a:bodyPr spcFirstLastPara="1" wrap="square" lIns="342900" tIns="240025" rIns="34290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6" name="Google Shape;116;p23"/>
          <p:cNvSpPr txBox="1">
            <a:spLocks noGrp="1"/>
          </p:cNvSpPr>
          <p:nvPr>
            <p:ph type="ftr" idx="11"/>
          </p:nvPr>
        </p:nvSpPr>
        <p:spPr>
          <a:xfrm>
            <a:off x="457200" y="4767263"/>
            <a:ext cx="7133100" cy="273900"/>
          </a:xfrm>
          <a:prstGeom prst="rect">
            <a:avLst/>
          </a:prstGeom>
          <a:noFill/>
          <a:ln>
            <a:noFill/>
          </a:ln>
        </p:spPr>
        <p:txBody>
          <a:bodyPr spcFirstLastPara="1" wrap="square" lIns="0" tIns="0" rIns="68575"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7" name="Google Shape;117;p23"/>
          <p:cNvSpPr txBox="1">
            <a:spLocks noGrp="1"/>
          </p:cNvSpPr>
          <p:nvPr>
            <p:ph type="sldNum" idx="12"/>
          </p:nvPr>
        </p:nvSpPr>
        <p:spPr>
          <a:xfrm>
            <a:off x="7869302" y="4767263"/>
            <a:ext cx="817500" cy="2739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18"/>
        <p:cNvGrpSpPr/>
        <p:nvPr/>
      </p:nvGrpSpPr>
      <p:grpSpPr>
        <a:xfrm>
          <a:off x="0" y="0"/>
          <a:ext cx="0" cy="0"/>
          <a:chOff x="0" y="0"/>
          <a:chExt cx="0" cy="0"/>
        </a:xfrm>
      </p:grpSpPr>
      <p:sp>
        <p:nvSpPr>
          <p:cNvPr id="119" name="Google Shape;119;p24"/>
          <p:cNvSpPr txBox="1">
            <a:spLocks noGrp="1"/>
          </p:cNvSpPr>
          <p:nvPr>
            <p:ph type="title"/>
          </p:nvPr>
        </p:nvSpPr>
        <p:spPr>
          <a:xfrm>
            <a:off x="-1" y="1"/>
            <a:ext cx="9144000" cy="926700"/>
          </a:xfrm>
          <a:prstGeom prst="rect">
            <a:avLst/>
          </a:prstGeom>
          <a:solidFill>
            <a:schemeClr val="accent1"/>
          </a:solidFill>
          <a:ln>
            <a:noFill/>
          </a:ln>
        </p:spPr>
        <p:txBody>
          <a:bodyPr spcFirstLastPara="1" wrap="square" lIns="342900" tIns="34275" rIns="342900" bIns="171450" anchor="b" anchorCtr="0">
            <a:noAutofit/>
          </a:bodyPr>
          <a:lstStyle>
            <a:lvl1pPr lvl="0" algn="l">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0" name="Google Shape;120;p24"/>
          <p:cNvSpPr txBox="1">
            <a:spLocks noGrp="1"/>
          </p:cNvSpPr>
          <p:nvPr>
            <p:ph type="body" idx="1"/>
          </p:nvPr>
        </p:nvSpPr>
        <p:spPr>
          <a:xfrm>
            <a:off x="457200" y="1508042"/>
            <a:ext cx="4040100" cy="3086400"/>
          </a:xfrm>
          <a:prstGeom prst="rect">
            <a:avLst/>
          </a:prstGeom>
          <a:noFill/>
          <a:ln>
            <a:noFill/>
          </a:ln>
        </p:spPr>
        <p:txBody>
          <a:bodyPr spcFirstLastPara="1" wrap="square" lIns="0" tIns="0" rIns="68575" bIns="0" anchor="t" anchorCtr="0">
            <a:normAutofit/>
          </a:bodyPr>
          <a:lstStyle>
            <a:lvl1pPr marL="457200" lvl="0" indent="-228600" algn="l">
              <a:lnSpc>
                <a:spcPct val="100000"/>
              </a:lnSpc>
              <a:spcBef>
                <a:spcPts val="0"/>
              </a:spcBef>
              <a:spcAft>
                <a:spcPts val="0"/>
              </a:spcAft>
              <a:buClr>
                <a:schemeClr val="dk1"/>
              </a:buClr>
              <a:buSzPts val="1100"/>
              <a:buNone/>
              <a:defRPr sz="1100" b="0" i="0">
                <a:solidFill>
                  <a:schemeClr val="dk1"/>
                </a:solidFill>
                <a:latin typeface="Arial"/>
                <a:ea typeface="Arial"/>
                <a:cs typeface="Arial"/>
                <a:sym typeface="Arial"/>
              </a:defRPr>
            </a:lvl1pPr>
            <a:lvl2pPr marL="914400" lvl="1" indent="-228600" algn="l">
              <a:lnSpc>
                <a:spcPct val="100000"/>
              </a:lnSpc>
              <a:spcBef>
                <a:spcPts val="1500"/>
              </a:spcBef>
              <a:spcAft>
                <a:spcPts val="0"/>
              </a:spcAft>
              <a:buClr>
                <a:schemeClr val="dk1"/>
              </a:buClr>
              <a:buSzPts val="1500"/>
              <a:buNone/>
              <a:defRPr sz="1500"/>
            </a:lvl2pPr>
            <a:lvl3pPr marL="1371600" lvl="2" indent="-228600" algn="l">
              <a:lnSpc>
                <a:spcPct val="100000"/>
              </a:lnSpc>
              <a:spcBef>
                <a:spcPts val="800"/>
              </a:spcBef>
              <a:spcAft>
                <a:spcPts val="0"/>
              </a:spcAft>
              <a:buClr>
                <a:schemeClr val="dk1"/>
              </a:buClr>
              <a:buSzPts val="1400"/>
              <a:buNone/>
              <a:defRPr sz="1400"/>
            </a:lvl3pPr>
            <a:lvl4pPr marL="1828800" lvl="3" indent="-304800" algn="l">
              <a:lnSpc>
                <a:spcPct val="100000"/>
              </a:lnSpc>
              <a:spcBef>
                <a:spcPts val="900"/>
              </a:spcBef>
              <a:spcAft>
                <a:spcPts val="0"/>
              </a:spcAft>
              <a:buClr>
                <a:schemeClr val="dk1"/>
              </a:buClr>
              <a:buSzPts val="1200"/>
              <a:buChar char="•"/>
              <a:defRPr sz="1200"/>
            </a:lvl4pPr>
            <a:lvl5pPr marL="2286000" lvl="4" indent="-304800" algn="l">
              <a:lnSpc>
                <a:spcPct val="100000"/>
              </a:lnSpc>
              <a:spcBef>
                <a:spcPts val="900"/>
              </a:spcBef>
              <a:spcAft>
                <a:spcPts val="0"/>
              </a:spcAft>
              <a:buClr>
                <a:schemeClr val="dk1"/>
              </a:buClr>
              <a:buSzPts val="1200"/>
              <a:buChar char="⎯"/>
              <a:defRPr sz="1200"/>
            </a:lvl5pPr>
            <a:lvl6pPr marL="2743200" lvl="5" indent="-304800" algn="l">
              <a:lnSpc>
                <a:spcPct val="100000"/>
              </a:lnSpc>
              <a:spcBef>
                <a:spcPts val="200"/>
              </a:spcBef>
              <a:spcAft>
                <a:spcPts val="0"/>
              </a:spcAft>
              <a:buClr>
                <a:schemeClr val="dk1"/>
              </a:buClr>
              <a:buSzPts val="1200"/>
              <a:buChar char="•"/>
              <a:defRPr sz="1200"/>
            </a:lvl6pPr>
            <a:lvl7pPr marL="3200400" lvl="6" indent="-304800" algn="l">
              <a:lnSpc>
                <a:spcPct val="100000"/>
              </a:lnSpc>
              <a:spcBef>
                <a:spcPts val="200"/>
              </a:spcBef>
              <a:spcAft>
                <a:spcPts val="0"/>
              </a:spcAft>
              <a:buClr>
                <a:schemeClr val="dk1"/>
              </a:buClr>
              <a:buSzPts val="1200"/>
              <a:buChar char="•"/>
              <a:defRPr sz="1200"/>
            </a:lvl7pPr>
            <a:lvl8pPr marL="3657600" lvl="7" indent="-304800" algn="l">
              <a:lnSpc>
                <a:spcPct val="100000"/>
              </a:lnSpc>
              <a:spcBef>
                <a:spcPts val="200"/>
              </a:spcBef>
              <a:spcAft>
                <a:spcPts val="0"/>
              </a:spcAft>
              <a:buClr>
                <a:schemeClr val="dk1"/>
              </a:buClr>
              <a:buSzPts val="1200"/>
              <a:buChar char="•"/>
              <a:defRPr sz="1200"/>
            </a:lvl8pPr>
            <a:lvl9pPr marL="4114800" lvl="8" indent="-304800" algn="l">
              <a:lnSpc>
                <a:spcPct val="100000"/>
              </a:lnSpc>
              <a:spcBef>
                <a:spcPts val="200"/>
              </a:spcBef>
              <a:spcAft>
                <a:spcPts val="0"/>
              </a:spcAft>
              <a:buClr>
                <a:schemeClr val="dk1"/>
              </a:buClr>
              <a:buSzPts val="1200"/>
              <a:buChar char="•"/>
              <a:defRPr sz="1200"/>
            </a:lvl9pPr>
          </a:lstStyle>
          <a:p>
            <a:endParaRPr/>
          </a:p>
        </p:txBody>
      </p:sp>
      <p:sp>
        <p:nvSpPr>
          <p:cNvPr id="121" name="Google Shape;121;p24"/>
          <p:cNvSpPr txBox="1">
            <a:spLocks noGrp="1"/>
          </p:cNvSpPr>
          <p:nvPr>
            <p:ph type="body" idx="2"/>
          </p:nvPr>
        </p:nvSpPr>
        <p:spPr>
          <a:xfrm>
            <a:off x="4645026" y="1508042"/>
            <a:ext cx="4041600" cy="3086400"/>
          </a:xfrm>
          <a:prstGeom prst="rect">
            <a:avLst/>
          </a:prstGeom>
          <a:noFill/>
          <a:ln>
            <a:noFill/>
          </a:ln>
        </p:spPr>
        <p:txBody>
          <a:bodyPr spcFirstLastPara="1" wrap="square" lIns="0" tIns="0" rIns="68575" bIns="0" anchor="t" anchorCtr="0">
            <a:normAutofit/>
          </a:bodyPr>
          <a:lstStyle>
            <a:lvl1pPr marL="457200" lvl="0" indent="-228600" algn="l">
              <a:lnSpc>
                <a:spcPct val="100000"/>
              </a:lnSpc>
              <a:spcBef>
                <a:spcPts val="0"/>
              </a:spcBef>
              <a:spcAft>
                <a:spcPts val="0"/>
              </a:spcAft>
              <a:buClr>
                <a:schemeClr val="dk1"/>
              </a:buClr>
              <a:buSzPts val="1100"/>
              <a:buNone/>
              <a:defRPr sz="1100" b="0" i="0">
                <a:solidFill>
                  <a:schemeClr val="dk1"/>
                </a:solidFill>
                <a:latin typeface="Arial"/>
                <a:ea typeface="Arial"/>
                <a:cs typeface="Arial"/>
                <a:sym typeface="Arial"/>
              </a:defRPr>
            </a:lvl1pPr>
            <a:lvl2pPr marL="914400" lvl="1" indent="-228600" algn="l">
              <a:lnSpc>
                <a:spcPct val="100000"/>
              </a:lnSpc>
              <a:spcBef>
                <a:spcPts val="1500"/>
              </a:spcBef>
              <a:spcAft>
                <a:spcPts val="0"/>
              </a:spcAft>
              <a:buClr>
                <a:schemeClr val="dk1"/>
              </a:buClr>
              <a:buSzPts val="1500"/>
              <a:buNone/>
              <a:defRPr sz="1500"/>
            </a:lvl2pPr>
            <a:lvl3pPr marL="1371600" lvl="2" indent="-228600" algn="l">
              <a:lnSpc>
                <a:spcPct val="100000"/>
              </a:lnSpc>
              <a:spcBef>
                <a:spcPts val="800"/>
              </a:spcBef>
              <a:spcAft>
                <a:spcPts val="0"/>
              </a:spcAft>
              <a:buClr>
                <a:schemeClr val="dk1"/>
              </a:buClr>
              <a:buSzPts val="1400"/>
              <a:buNone/>
              <a:defRPr sz="1400"/>
            </a:lvl3pPr>
            <a:lvl4pPr marL="1828800" lvl="3" indent="-304800" algn="l">
              <a:lnSpc>
                <a:spcPct val="100000"/>
              </a:lnSpc>
              <a:spcBef>
                <a:spcPts val="900"/>
              </a:spcBef>
              <a:spcAft>
                <a:spcPts val="0"/>
              </a:spcAft>
              <a:buClr>
                <a:schemeClr val="dk1"/>
              </a:buClr>
              <a:buSzPts val="1200"/>
              <a:buChar char="•"/>
              <a:defRPr sz="1200"/>
            </a:lvl4pPr>
            <a:lvl5pPr marL="2286000" lvl="4" indent="-304800" algn="l">
              <a:lnSpc>
                <a:spcPct val="100000"/>
              </a:lnSpc>
              <a:spcBef>
                <a:spcPts val="900"/>
              </a:spcBef>
              <a:spcAft>
                <a:spcPts val="0"/>
              </a:spcAft>
              <a:buClr>
                <a:schemeClr val="dk1"/>
              </a:buClr>
              <a:buSzPts val="1200"/>
              <a:buChar char="⎯"/>
              <a:defRPr sz="1200"/>
            </a:lvl5pPr>
            <a:lvl6pPr marL="2743200" lvl="5" indent="-304800" algn="l">
              <a:lnSpc>
                <a:spcPct val="100000"/>
              </a:lnSpc>
              <a:spcBef>
                <a:spcPts val="200"/>
              </a:spcBef>
              <a:spcAft>
                <a:spcPts val="0"/>
              </a:spcAft>
              <a:buClr>
                <a:schemeClr val="dk1"/>
              </a:buClr>
              <a:buSzPts val="1200"/>
              <a:buChar char="•"/>
              <a:defRPr sz="1200"/>
            </a:lvl6pPr>
            <a:lvl7pPr marL="3200400" lvl="6" indent="-304800" algn="l">
              <a:lnSpc>
                <a:spcPct val="100000"/>
              </a:lnSpc>
              <a:spcBef>
                <a:spcPts val="200"/>
              </a:spcBef>
              <a:spcAft>
                <a:spcPts val="0"/>
              </a:spcAft>
              <a:buClr>
                <a:schemeClr val="dk1"/>
              </a:buClr>
              <a:buSzPts val="1200"/>
              <a:buChar char="•"/>
              <a:defRPr sz="1200"/>
            </a:lvl7pPr>
            <a:lvl8pPr marL="3657600" lvl="7" indent="-304800" algn="l">
              <a:lnSpc>
                <a:spcPct val="100000"/>
              </a:lnSpc>
              <a:spcBef>
                <a:spcPts val="200"/>
              </a:spcBef>
              <a:spcAft>
                <a:spcPts val="0"/>
              </a:spcAft>
              <a:buClr>
                <a:schemeClr val="dk1"/>
              </a:buClr>
              <a:buSzPts val="1200"/>
              <a:buChar char="•"/>
              <a:defRPr sz="1200"/>
            </a:lvl8pPr>
            <a:lvl9pPr marL="4114800" lvl="8" indent="-304800" algn="l">
              <a:lnSpc>
                <a:spcPct val="100000"/>
              </a:lnSpc>
              <a:spcBef>
                <a:spcPts val="200"/>
              </a:spcBef>
              <a:spcAft>
                <a:spcPts val="0"/>
              </a:spcAft>
              <a:buClr>
                <a:schemeClr val="dk1"/>
              </a:buClr>
              <a:buSzPts val="1200"/>
              <a:buChar char="•"/>
              <a:defRPr sz="1200"/>
            </a:lvl9pPr>
          </a:lstStyle>
          <a:p>
            <a:endParaRPr/>
          </a:p>
        </p:txBody>
      </p:sp>
      <p:sp>
        <p:nvSpPr>
          <p:cNvPr id="122" name="Google Shape;122;p24"/>
          <p:cNvSpPr txBox="1">
            <a:spLocks noGrp="1"/>
          </p:cNvSpPr>
          <p:nvPr>
            <p:ph type="body" idx="3"/>
          </p:nvPr>
        </p:nvSpPr>
        <p:spPr>
          <a:xfrm>
            <a:off x="457200" y="1200150"/>
            <a:ext cx="4040100" cy="307800"/>
          </a:xfrm>
          <a:prstGeom prst="rect">
            <a:avLst/>
          </a:prstGeom>
          <a:noFill/>
          <a:ln>
            <a:noFill/>
          </a:ln>
        </p:spPr>
        <p:txBody>
          <a:bodyPr spcFirstLastPara="1" wrap="square" lIns="0" tIns="0" rIns="68575" bIns="0" anchor="t" anchorCtr="0">
            <a:noAutofit/>
          </a:bodyPr>
          <a:lstStyle>
            <a:lvl1pPr marL="457200" lvl="0" indent="-228600" algn="l">
              <a:lnSpc>
                <a:spcPct val="100000"/>
              </a:lnSpc>
              <a:spcBef>
                <a:spcPts val="0"/>
              </a:spcBef>
              <a:spcAft>
                <a:spcPts val="0"/>
              </a:spcAft>
              <a:buClr>
                <a:schemeClr val="dk1"/>
              </a:buClr>
              <a:buSzPts val="1500"/>
              <a:buNone/>
              <a:defRPr sz="1500" b="1" i="0">
                <a:solidFill>
                  <a:schemeClr val="dk1"/>
                </a:solidFill>
                <a:latin typeface="Proxima Nova"/>
                <a:ea typeface="Proxima Nova"/>
                <a:cs typeface="Proxima Nova"/>
                <a:sym typeface="Proxima Nova"/>
              </a:defRPr>
            </a:lvl1pPr>
            <a:lvl2pPr marL="914400" lvl="1" indent="-228600" algn="l">
              <a:lnSpc>
                <a:spcPct val="100000"/>
              </a:lnSpc>
              <a:spcBef>
                <a:spcPts val="1500"/>
              </a:spcBef>
              <a:spcAft>
                <a:spcPts val="0"/>
              </a:spcAft>
              <a:buClr>
                <a:schemeClr val="dk1"/>
              </a:buClr>
              <a:buSzPts val="1100"/>
              <a:buNone/>
              <a:defRPr sz="1100" b="1">
                <a:latin typeface="Merriweather"/>
                <a:ea typeface="Merriweather"/>
                <a:cs typeface="Merriweather"/>
                <a:sym typeface="Merriweather"/>
              </a:defRPr>
            </a:lvl2pPr>
            <a:lvl3pPr marL="1371600" lvl="2" indent="-228600" algn="l">
              <a:lnSpc>
                <a:spcPct val="100000"/>
              </a:lnSpc>
              <a:spcBef>
                <a:spcPts val="800"/>
              </a:spcBef>
              <a:spcAft>
                <a:spcPts val="0"/>
              </a:spcAft>
              <a:buClr>
                <a:schemeClr val="dk1"/>
              </a:buClr>
              <a:buSzPts val="1100"/>
              <a:buNone/>
              <a:defRPr sz="1100" b="1">
                <a:latin typeface="Merriweather"/>
                <a:ea typeface="Merriweather"/>
                <a:cs typeface="Merriweather"/>
                <a:sym typeface="Merriweather"/>
              </a:defRPr>
            </a:lvl3pPr>
            <a:lvl4pPr marL="1828800" lvl="3" indent="-228600" algn="l">
              <a:lnSpc>
                <a:spcPct val="100000"/>
              </a:lnSpc>
              <a:spcBef>
                <a:spcPts val="900"/>
              </a:spcBef>
              <a:spcAft>
                <a:spcPts val="0"/>
              </a:spcAft>
              <a:buClr>
                <a:schemeClr val="dk1"/>
              </a:buClr>
              <a:buSzPts val="1100"/>
              <a:buNone/>
              <a:defRPr sz="1100" b="1">
                <a:latin typeface="Merriweather"/>
                <a:ea typeface="Merriweather"/>
                <a:cs typeface="Merriweather"/>
                <a:sym typeface="Merriweather"/>
              </a:defRPr>
            </a:lvl4pPr>
            <a:lvl5pPr marL="2286000" lvl="4" indent="-228600" algn="l">
              <a:lnSpc>
                <a:spcPct val="100000"/>
              </a:lnSpc>
              <a:spcBef>
                <a:spcPts val="900"/>
              </a:spcBef>
              <a:spcAft>
                <a:spcPts val="0"/>
              </a:spcAft>
              <a:buClr>
                <a:schemeClr val="dk1"/>
              </a:buClr>
              <a:buSzPts val="1100"/>
              <a:buNone/>
              <a:defRPr sz="1100" b="1">
                <a:latin typeface="Merriweather"/>
                <a:ea typeface="Merriweather"/>
                <a:cs typeface="Merriweather"/>
                <a:sym typeface="Merriweathe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23" name="Google Shape;123;p24"/>
          <p:cNvSpPr txBox="1">
            <a:spLocks noGrp="1"/>
          </p:cNvSpPr>
          <p:nvPr>
            <p:ph type="body" idx="4"/>
          </p:nvPr>
        </p:nvSpPr>
        <p:spPr>
          <a:xfrm>
            <a:off x="4645025" y="1200150"/>
            <a:ext cx="4040100" cy="307800"/>
          </a:xfrm>
          <a:prstGeom prst="rect">
            <a:avLst/>
          </a:prstGeom>
          <a:noFill/>
          <a:ln>
            <a:noFill/>
          </a:ln>
        </p:spPr>
        <p:txBody>
          <a:bodyPr spcFirstLastPara="1" wrap="square" lIns="0" tIns="0" rIns="68575" bIns="0" anchor="t" anchorCtr="0">
            <a:noAutofit/>
          </a:bodyPr>
          <a:lstStyle>
            <a:lvl1pPr marL="457200" lvl="0" indent="-228600" algn="l">
              <a:lnSpc>
                <a:spcPct val="100000"/>
              </a:lnSpc>
              <a:spcBef>
                <a:spcPts val="0"/>
              </a:spcBef>
              <a:spcAft>
                <a:spcPts val="0"/>
              </a:spcAft>
              <a:buClr>
                <a:schemeClr val="dk1"/>
              </a:buClr>
              <a:buSzPts val="1500"/>
              <a:buNone/>
              <a:defRPr sz="1500" b="1" i="0">
                <a:solidFill>
                  <a:schemeClr val="dk1"/>
                </a:solidFill>
                <a:latin typeface="Proxima Nova"/>
                <a:ea typeface="Proxima Nova"/>
                <a:cs typeface="Proxima Nova"/>
                <a:sym typeface="Proxima Nova"/>
              </a:defRPr>
            </a:lvl1pPr>
            <a:lvl2pPr marL="914400" lvl="1" indent="-228600" algn="l">
              <a:lnSpc>
                <a:spcPct val="100000"/>
              </a:lnSpc>
              <a:spcBef>
                <a:spcPts val="1500"/>
              </a:spcBef>
              <a:spcAft>
                <a:spcPts val="0"/>
              </a:spcAft>
              <a:buClr>
                <a:schemeClr val="dk1"/>
              </a:buClr>
              <a:buSzPts val="1100"/>
              <a:buNone/>
              <a:defRPr sz="1100" b="1">
                <a:latin typeface="Merriweather"/>
                <a:ea typeface="Merriweather"/>
                <a:cs typeface="Merriweather"/>
                <a:sym typeface="Merriweather"/>
              </a:defRPr>
            </a:lvl2pPr>
            <a:lvl3pPr marL="1371600" lvl="2" indent="-228600" algn="l">
              <a:lnSpc>
                <a:spcPct val="100000"/>
              </a:lnSpc>
              <a:spcBef>
                <a:spcPts val="800"/>
              </a:spcBef>
              <a:spcAft>
                <a:spcPts val="0"/>
              </a:spcAft>
              <a:buClr>
                <a:schemeClr val="dk1"/>
              </a:buClr>
              <a:buSzPts val="1100"/>
              <a:buNone/>
              <a:defRPr sz="1100" b="1">
                <a:latin typeface="Merriweather"/>
                <a:ea typeface="Merriweather"/>
                <a:cs typeface="Merriweather"/>
                <a:sym typeface="Merriweather"/>
              </a:defRPr>
            </a:lvl3pPr>
            <a:lvl4pPr marL="1828800" lvl="3" indent="-228600" algn="l">
              <a:lnSpc>
                <a:spcPct val="100000"/>
              </a:lnSpc>
              <a:spcBef>
                <a:spcPts val="900"/>
              </a:spcBef>
              <a:spcAft>
                <a:spcPts val="0"/>
              </a:spcAft>
              <a:buClr>
                <a:schemeClr val="dk1"/>
              </a:buClr>
              <a:buSzPts val="1100"/>
              <a:buNone/>
              <a:defRPr sz="1100" b="1">
                <a:latin typeface="Merriweather"/>
                <a:ea typeface="Merriweather"/>
                <a:cs typeface="Merriweather"/>
                <a:sym typeface="Merriweather"/>
              </a:defRPr>
            </a:lvl4pPr>
            <a:lvl5pPr marL="2286000" lvl="4" indent="-228600" algn="l">
              <a:lnSpc>
                <a:spcPct val="100000"/>
              </a:lnSpc>
              <a:spcBef>
                <a:spcPts val="900"/>
              </a:spcBef>
              <a:spcAft>
                <a:spcPts val="0"/>
              </a:spcAft>
              <a:buClr>
                <a:schemeClr val="dk1"/>
              </a:buClr>
              <a:buSzPts val="1100"/>
              <a:buNone/>
              <a:defRPr sz="1100" b="1">
                <a:latin typeface="Merriweather"/>
                <a:ea typeface="Merriweather"/>
                <a:cs typeface="Merriweather"/>
                <a:sym typeface="Merriweathe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24" name="Google Shape;124;p24"/>
          <p:cNvSpPr txBox="1">
            <a:spLocks noGrp="1"/>
          </p:cNvSpPr>
          <p:nvPr>
            <p:ph type="dt" idx="10"/>
          </p:nvPr>
        </p:nvSpPr>
        <p:spPr>
          <a:xfrm>
            <a:off x="-1" y="1"/>
            <a:ext cx="9144000" cy="424800"/>
          </a:xfrm>
          <a:prstGeom prst="rect">
            <a:avLst/>
          </a:prstGeom>
          <a:noFill/>
          <a:ln>
            <a:noFill/>
          </a:ln>
        </p:spPr>
        <p:txBody>
          <a:bodyPr spcFirstLastPara="1" wrap="square" lIns="342900" tIns="240025" rIns="34290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5" name="Google Shape;125;p24"/>
          <p:cNvSpPr txBox="1">
            <a:spLocks noGrp="1"/>
          </p:cNvSpPr>
          <p:nvPr>
            <p:ph type="ftr" idx="11"/>
          </p:nvPr>
        </p:nvSpPr>
        <p:spPr>
          <a:xfrm>
            <a:off x="457200" y="4767263"/>
            <a:ext cx="7133100" cy="273900"/>
          </a:xfrm>
          <a:prstGeom prst="rect">
            <a:avLst/>
          </a:prstGeom>
          <a:noFill/>
          <a:ln>
            <a:noFill/>
          </a:ln>
        </p:spPr>
        <p:txBody>
          <a:bodyPr spcFirstLastPara="1" wrap="square" lIns="0" tIns="0" rIns="68575"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6" name="Google Shape;126;p24"/>
          <p:cNvSpPr txBox="1">
            <a:spLocks noGrp="1"/>
          </p:cNvSpPr>
          <p:nvPr>
            <p:ph type="sldNum" idx="12"/>
          </p:nvPr>
        </p:nvSpPr>
        <p:spPr>
          <a:xfrm>
            <a:off x="7869302" y="4767263"/>
            <a:ext cx="817500" cy="2739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‹N°›</a:t>
            </a:fld>
            <a:endParaRPr/>
          </a:p>
        </p:txBody>
      </p:sp>
      <p:sp>
        <p:nvSpPr>
          <p:cNvPr id="127" name="Google Shape;127;p24"/>
          <p:cNvSpPr txBox="1"/>
          <p:nvPr/>
        </p:nvSpPr>
        <p:spPr>
          <a:xfrm>
            <a:off x="6134100" y="1371600"/>
            <a:ext cx="1386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amp; Text Overlay White">
  <p:cSld name="Picture &amp; Text Overlay White">
    <p:spTree>
      <p:nvGrpSpPr>
        <p:cNvPr id="1" name="Shape 128"/>
        <p:cNvGrpSpPr/>
        <p:nvPr/>
      </p:nvGrpSpPr>
      <p:grpSpPr>
        <a:xfrm>
          <a:off x="0" y="0"/>
          <a:ext cx="0" cy="0"/>
          <a:chOff x="0" y="0"/>
          <a:chExt cx="0" cy="0"/>
        </a:xfrm>
      </p:grpSpPr>
      <p:sp>
        <p:nvSpPr>
          <p:cNvPr id="129" name="Google Shape;129;p25"/>
          <p:cNvSpPr>
            <a:spLocks noGrp="1"/>
          </p:cNvSpPr>
          <p:nvPr>
            <p:ph type="pic" idx="2"/>
          </p:nvPr>
        </p:nvSpPr>
        <p:spPr>
          <a:xfrm>
            <a:off x="0" y="1"/>
            <a:ext cx="9144000" cy="5142300"/>
          </a:xfrm>
          <a:prstGeom prst="rect">
            <a:avLst/>
          </a:prstGeom>
          <a:solidFill>
            <a:schemeClr val="dk2"/>
          </a:solidFill>
          <a:ln>
            <a:noFill/>
          </a:ln>
        </p:spPr>
      </p:sp>
      <p:sp>
        <p:nvSpPr>
          <p:cNvPr id="130" name="Google Shape;130;p25"/>
          <p:cNvSpPr txBox="1">
            <a:spLocks noGrp="1"/>
          </p:cNvSpPr>
          <p:nvPr>
            <p:ph type="sldNum" idx="12"/>
          </p:nvPr>
        </p:nvSpPr>
        <p:spPr>
          <a:xfrm>
            <a:off x="7869302" y="4767263"/>
            <a:ext cx="817500" cy="2739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‹N°›</a:t>
            </a:fld>
            <a:endParaRPr/>
          </a:p>
        </p:txBody>
      </p:sp>
      <p:sp>
        <p:nvSpPr>
          <p:cNvPr id="131" name="Google Shape;131;p25"/>
          <p:cNvSpPr txBox="1">
            <a:spLocks noGrp="1"/>
          </p:cNvSpPr>
          <p:nvPr>
            <p:ph type="body" idx="1"/>
          </p:nvPr>
        </p:nvSpPr>
        <p:spPr>
          <a:xfrm>
            <a:off x="1" y="685800"/>
            <a:ext cx="3924300" cy="1855200"/>
          </a:xfrm>
          <a:prstGeom prst="rect">
            <a:avLst/>
          </a:prstGeom>
          <a:solidFill>
            <a:schemeClr val="lt1">
              <a:alpha val="89410"/>
            </a:schemeClr>
          </a:solidFill>
          <a:ln>
            <a:noFill/>
          </a:ln>
          <a:effectLst>
            <a:outerShdw blurRad="50800" dist="25400" dir="2700000" algn="tl" rotWithShape="0">
              <a:srgbClr val="000000">
                <a:alpha val="20000"/>
              </a:srgbClr>
            </a:outerShdw>
          </a:effectLst>
        </p:spPr>
        <p:txBody>
          <a:bodyPr spcFirstLastPara="1" wrap="square" lIns="274325" tIns="274325" rIns="411475" bIns="274325" anchor="t" anchorCtr="0">
            <a:spAutoFit/>
          </a:bodyPr>
          <a:lstStyle>
            <a:lvl1pPr marL="457200" marR="0" lvl="0" indent="-228600" algn="l">
              <a:lnSpc>
                <a:spcPct val="110000"/>
              </a:lnSpc>
              <a:spcBef>
                <a:spcPts val="0"/>
              </a:spcBef>
              <a:spcAft>
                <a:spcPts val="0"/>
              </a:spcAft>
              <a:buClr>
                <a:schemeClr val="accent2"/>
              </a:buClr>
              <a:buSzPts val="2400"/>
              <a:buFont typeface="Arial"/>
              <a:buNone/>
              <a:defRPr sz="2400" b="0" i="0">
                <a:solidFill>
                  <a:schemeClr val="accent1"/>
                </a:solidFill>
                <a:latin typeface="Proxima Nova"/>
                <a:ea typeface="Proxima Nova"/>
                <a:cs typeface="Proxima Nova"/>
                <a:sym typeface="Proxima Nova"/>
              </a:defRPr>
            </a:lvl1pPr>
            <a:lvl2pPr marL="914400" lvl="1" indent="-228600" algn="l">
              <a:lnSpc>
                <a:spcPct val="110000"/>
              </a:lnSpc>
              <a:spcBef>
                <a:spcPts val="800"/>
              </a:spcBef>
              <a:spcAft>
                <a:spcPts val="0"/>
              </a:spcAft>
              <a:buClr>
                <a:schemeClr val="dk2"/>
              </a:buClr>
              <a:buSzPts val="1200"/>
              <a:buNone/>
              <a:defRPr sz="1200" b="1" i="0">
                <a:solidFill>
                  <a:schemeClr val="dk2"/>
                </a:solidFill>
                <a:latin typeface="Proxima Nova"/>
                <a:ea typeface="Proxima Nova"/>
                <a:cs typeface="Proxima Nova"/>
                <a:sym typeface="Proxima Nova"/>
              </a:defRPr>
            </a:lvl2pPr>
            <a:lvl3pPr marL="1371600" lvl="2" indent="-228600" algn="l">
              <a:lnSpc>
                <a:spcPct val="110000"/>
              </a:lnSpc>
              <a:spcBef>
                <a:spcPts val="0"/>
              </a:spcBef>
              <a:spcAft>
                <a:spcPts val="0"/>
              </a:spcAft>
              <a:buClr>
                <a:schemeClr val="dk2"/>
              </a:buClr>
              <a:buSzPts val="1200"/>
              <a:buNone/>
              <a:defRPr sz="1200" b="1" i="0">
                <a:solidFill>
                  <a:schemeClr val="dk2"/>
                </a:solidFill>
                <a:latin typeface="Proxima Nova"/>
                <a:ea typeface="Proxima Nova"/>
                <a:cs typeface="Proxima Nova"/>
                <a:sym typeface="Proxima Nova"/>
              </a:defRPr>
            </a:lvl3pPr>
            <a:lvl4pPr marL="1828800" lvl="3" indent="-228600" algn="l">
              <a:lnSpc>
                <a:spcPct val="100000"/>
              </a:lnSpc>
              <a:spcBef>
                <a:spcPts val="0"/>
              </a:spcBef>
              <a:spcAft>
                <a:spcPts val="0"/>
              </a:spcAft>
              <a:buClr>
                <a:schemeClr val="dk2"/>
              </a:buClr>
              <a:buSzPts val="1200"/>
              <a:buNone/>
              <a:defRPr sz="1200" b="1" i="0">
                <a:solidFill>
                  <a:schemeClr val="dk2"/>
                </a:solidFill>
                <a:latin typeface="Arial"/>
                <a:ea typeface="Arial"/>
                <a:cs typeface="Arial"/>
                <a:sym typeface="Arial"/>
              </a:defRPr>
            </a:lvl4pPr>
            <a:lvl5pPr marL="2286000" lvl="4" indent="-228600" algn="l">
              <a:lnSpc>
                <a:spcPct val="100000"/>
              </a:lnSpc>
              <a:spcBef>
                <a:spcPts val="900"/>
              </a:spcBef>
              <a:spcAft>
                <a:spcPts val="0"/>
              </a:spcAft>
              <a:buClr>
                <a:schemeClr val="dk2"/>
              </a:buClr>
              <a:buSzPts val="1200"/>
              <a:buNone/>
              <a:defRPr sz="1200" b="1" i="0">
                <a:solidFill>
                  <a:schemeClr val="dk2"/>
                </a:solidFill>
                <a:latin typeface="Arial"/>
                <a:ea typeface="Arial"/>
                <a:cs typeface="Arial"/>
                <a:sym typeface="Arial"/>
              </a:defRPr>
            </a:lvl5pPr>
            <a:lvl6pPr marL="2743200" lvl="5" indent="-228600" algn="l">
              <a:lnSpc>
                <a:spcPct val="100000"/>
              </a:lnSpc>
              <a:spcBef>
                <a:spcPts val="100"/>
              </a:spcBef>
              <a:spcAft>
                <a:spcPts val="0"/>
              </a:spcAft>
              <a:buClr>
                <a:schemeClr val="dk1"/>
              </a:buClr>
              <a:buSzPts val="700"/>
              <a:buNone/>
              <a:defRPr sz="700"/>
            </a:lvl6pPr>
            <a:lvl7pPr marL="3200400" lvl="6" indent="-228600" algn="l">
              <a:lnSpc>
                <a:spcPct val="100000"/>
              </a:lnSpc>
              <a:spcBef>
                <a:spcPts val="100"/>
              </a:spcBef>
              <a:spcAft>
                <a:spcPts val="0"/>
              </a:spcAft>
              <a:buClr>
                <a:schemeClr val="dk1"/>
              </a:buClr>
              <a:buSzPts val="700"/>
              <a:buNone/>
              <a:defRPr sz="700"/>
            </a:lvl7pPr>
            <a:lvl8pPr marL="3657600" lvl="7" indent="-228600" algn="l">
              <a:lnSpc>
                <a:spcPct val="100000"/>
              </a:lnSpc>
              <a:spcBef>
                <a:spcPts val="100"/>
              </a:spcBef>
              <a:spcAft>
                <a:spcPts val="0"/>
              </a:spcAft>
              <a:buClr>
                <a:schemeClr val="dk1"/>
              </a:buClr>
              <a:buSzPts val="700"/>
              <a:buNone/>
              <a:defRPr sz="700"/>
            </a:lvl8pPr>
            <a:lvl9pPr marL="4114800" lvl="8" indent="-228600" algn="l">
              <a:lnSpc>
                <a:spcPct val="100000"/>
              </a:lnSpc>
              <a:spcBef>
                <a:spcPts val="100"/>
              </a:spcBef>
              <a:spcAft>
                <a:spcPts val="0"/>
              </a:spcAft>
              <a:buClr>
                <a:schemeClr val="dk1"/>
              </a:buClr>
              <a:buSzPts val="700"/>
              <a:buNone/>
              <a:defRPr sz="7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2"/>
        <p:cNvGrpSpPr/>
        <p:nvPr/>
      </p:nvGrpSpPr>
      <p:grpSpPr>
        <a:xfrm>
          <a:off x="0" y="0"/>
          <a:ext cx="0" cy="0"/>
          <a:chOff x="0" y="0"/>
          <a:chExt cx="0" cy="0"/>
        </a:xfrm>
      </p:grpSpPr>
      <p:grpSp>
        <p:nvGrpSpPr>
          <p:cNvPr id="133" name="Google Shape;133;p26"/>
          <p:cNvGrpSpPr/>
          <p:nvPr/>
        </p:nvGrpSpPr>
        <p:grpSpPr>
          <a:xfrm>
            <a:off x="0" y="3903669"/>
            <a:ext cx="9144000" cy="1239925"/>
            <a:chOff x="0" y="3903669"/>
            <a:chExt cx="9144000" cy="1239925"/>
          </a:xfrm>
        </p:grpSpPr>
        <p:sp>
          <p:nvSpPr>
            <p:cNvPr id="134" name="Google Shape;134;p26"/>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6"/>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6"/>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6"/>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26"/>
          <p:cNvSpPr txBox="1">
            <a:spLocks noGrp="1"/>
          </p:cNvSpPr>
          <p:nvPr>
            <p:ph type="title"/>
          </p:nvPr>
        </p:nvSpPr>
        <p:spPr>
          <a:xfrm>
            <a:off x="311700" y="410000"/>
            <a:ext cx="8520600" cy="607800"/>
          </a:xfrm>
          <a:prstGeom prst="rect">
            <a:avLst/>
          </a:prstGeom>
        </p:spPr>
        <p:txBody>
          <a:bodyPr spcFirstLastPara="1" wrap="square" lIns="342900" tIns="34275" rIns="342900" bIns="171450" anchor="b" anchorCtr="0">
            <a:noAutofit/>
          </a:bodyPr>
          <a:lstStyle>
            <a:lvl1pPr lvl="0">
              <a:spcBef>
                <a:spcPts val="0"/>
              </a:spcBef>
              <a:spcAft>
                <a:spcPts val="0"/>
              </a:spcAft>
              <a:buSzPts val="2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0" name="Google Shape;140;p26"/>
          <p:cNvSpPr txBox="1">
            <a:spLocks noGrp="1"/>
          </p:cNvSpPr>
          <p:nvPr>
            <p:ph type="body" idx="1"/>
          </p:nvPr>
        </p:nvSpPr>
        <p:spPr>
          <a:xfrm>
            <a:off x="311700" y="1229875"/>
            <a:ext cx="8520600" cy="3339000"/>
          </a:xfrm>
          <a:prstGeom prst="rect">
            <a:avLst/>
          </a:prstGeom>
        </p:spPr>
        <p:txBody>
          <a:bodyPr spcFirstLastPara="1" wrap="square" lIns="0" tIns="0" rIns="68575" bIns="0" anchor="t" anchorCtr="0">
            <a:normAutofit/>
          </a:bodyPr>
          <a:lstStyle>
            <a:lvl1pPr marL="457200" lvl="0" indent="-228600">
              <a:spcBef>
                <a:spcPts val="0"/>
              </a:spcBef>
              <a:spcAft>
                <a:spcPts val="0"/>
              </a:spcAft>
              <a:buSzPts val="1800"/>
              <a:buNone/>
              <a:defRPr/>
            </a:lvl1pPr>
            <a:lvl2pPr marL="914400" lvl="1" indent="-228600">
              <a:spcBef>
                <a:spcPts val="1500"/>
              </a:spcBef>
              <a:spcAft>
                <a:spcPts val="0"/>
              </a:spcAft>
              <a:buSzPts val="1500"/>
              <a:buNone/>
              <a:defRPr/>
            </a:lvl2pPr>
            <a:lvl3pPr marL="1371600" lvl="2" indent="-228600">
              <a:spcBef>
                <a:spcPts val="800"/>
              </a:spcBef>
              <a:spcAft>
                <a:spcPts val="0"/>
              </a:spcAft>
              <a:buSzPts val="1400"/>
              <a:buNone/>
              <a:defRPr/>
            </a:lvl3pPr>
            <a:lvl4pPr marL="1828800" lvl="3" indent="-285750">
              <a:spcBef>
                <a:spcPts val="900"/>
              </a:spcBef>
              <a:spcAft>
                <a:spcPts val="0"/>
              </a:spcAft>
              <a:buSzPts val="900"/>
              <a:buChar char="•"/>
              <a:defRPr/>
            </a:lvl4pPr>
            <a:lvl5pPr marL="2286000" lvl="4" indent="-279400">
              <a:spcBef>
                <a:spcPts val="900"/>
              </a:spcBef>
              <a:spcAft>
                <a:spcPts val="0"/>
              </a:spcAft>
              <a:buSzPts val="800"/>
              <a:buChar char="⎯"/>
              <a:defRPr/>
            </a:lvl5pPr>
            <a:lvl6pPr marL="2743200" lvl="5" indent="-323850">
              <a:spcBef>
                <a:spcPts val="300"/>
              </a:spcBef>
              <a:spcAft>
                <a:spcPts val="0"/>
              </a:spcAft>
              <a:buSzPts val="1500"/>
              <a:buChar char="•"/>
              <a:defRPr/>
            </a:lvl6pPr>
            <a:lvl7pPr marL="3200400" lvl="6" indent="-323850">
              <a:spcBef>
                <a:spcPts val="300"/>
              </a:spcBef>
              <a:spcAft>
                <a:spcPts val="0"/>
              </a:spcAft>
              <a:buSzPts val="1500"/>
              <a:buChar char="•"/>
              <a:defRPr/>
            </a:lvl7pPr>
            <a:lvl8pPr marL="3657600" lvl="7" indent="-323850">
              <a:spcBef>
                <a:spcPts val="300"/>
              </a:spcBef>
              <a:spcAft>
                <a:spcPts val="0"/>
              </a:spcAft>
              <a:buSzPts val="1500"/>
              <a:buChar char="•"/>
              <a:defRPr/>
            </a:lvl8pPr>
            <a:lvl9pPr marL="4114800" lvl="8" indent="-323850">
              <a:spcBef>
                <a:spcPts val="300"/>
              </a:spcBef>
              <a:spcAft>
                <a:spcPts val="0"/>
              </a:spcAft>
              <a:buSzPts val="1500"/>
              <a:buChar char="•"/>
              <a:defRPr/>
            </a:lvl9pPr>
          </a:lstStyle>
          <a:p>
            <a:endParaRPr/>
          </a:p>
        </p:txBody>
      </p:sp>
      <p:sp>
        <p:nvSpPr>
          <p:cNvPr id="141" name="Google Shape;141;p26"/>
          <p:cNvSpPr txBox="1">
            <a:spLocks noGrp="1"/>
          </p:cNvSpPr>
          <p:nvPr>
            <p:ph type="sldNum" idx="12"/>
          </p:nvPr>
        </p:nvSpPr>
        <p:spPr>
          <a:xfrm>
            <a:off x="8460431" y="4651190"/>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311700" y="410000"/>
            <a:ext cx="8520600" cy="607800"/>
          </a:xfrm>
          <a:prstGeom prst="rect">
            <a:avLst/>
          </a:prstGeom>
        </p:spPr>
        <p:txBody>
          <a:bodyPr spcFirstLastPara="1" wrap="square" lIns="342900" tIns="34275" rIns="342900" bIns="171450" anchor="b" anchorCtr="0">
            <a:noAutofit/>
          </a:bodyPr>
          <a:lstStyle>
            <a:lvl1pPr lvl="0">
              <a:spcBef>
                <a:spcPts val="0"/>
              </a:spcBef>
              <a:spcAft>
                <a:spcPts val="0"/>
              </a:spcAft>
              <a:buSzPts val="2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4" name="Google Shape;144;p27"/>
          <p:cNvSpPr txBox="1">
            <a:spLocks noGrp="1"/>
          </p:cNvSpPr>
          <p:nvPr>
            <p:ph type="sldNum" idx="12"/>
          </p:nvPr>
        </p:nvSpPr>
        <p:spPr>
          <a:xfrm>
            <a:off x="8460431" y="4651190"/>
            <a:ext cx="548700" cy="393600"/>
          </a:xfrm>
          <a:prstGeom prst="rect">
            <a:avLst/>
          </a:prstGeom>
        </p:spPr>
        <p:txBody>
          <a:bodyPr spcFirstLastPara="1" wrap="square" lIns="0" tIns="0" rIns="0" bIns="0"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11700" y="555600"/>
            <a:ext cx="2808000" cy="755700"/>
          </a:xfrm>
          <a:prstGeom prst="rect">
            <a:avLst/>
          </a:prstGeom>
        </p:spPr>
        <p:txBody>
          <a:bodyPr spcFirstLastPara="1" wrap="square" lIns="342900" tIns="34275" rIns="342900" bIns="171450"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47" name="Google Shape;147;p28"/>
          <p:cNvSpPr txBox="1">
            <a:spLocks noGrp="1"/>
          </p:cNvSpPr>
          <p:nvPr>
            <p:ph type="body" idx="1"/>
          </p:nvPr>
        </p:nvSpPr>
        <p:spPr>
          <a:xfrm>
            <a:off x="311700" y="1465804"/>
            <a:ext cx="2808000" cy="3103200"/>
          </a:xfrm>
          <a:prstGeom prst="rect">
            <a:avLst/>
          </a:prstGeom>
        </p:spPr>
        <p:txBody>
          <a:bodyPr spcFirstLastPara="1" wrap="square" lIns="0" tIns="0" rIns="68575" bIns="0" anchor="t" anchorCtr="0">
            <a:normAutofit/>
          </a:bodyPr>
          <a:lstStyle>
            <a:lvl1pPr marL="457200" lvl="0" indent="-228600">
              <a:spcBef>
                <a:spcPts val="0"/>
              </a:spcBef>
              <a:spcAft>
                <a:spcPts val="0"/>
              </a:spcAft>
              <a:buSzPts val="1200"/>
              <a:buNone/>
              <a:defRPr sz="1200"/>
            </a:lvl1pPr>
            <a:lvl2pPr marL="914400" lvl="1" indent="-228600">
              <a:spcBef>
                <a:spcPts val="1500"/>
              </a:spcBef>
              <a:spcAft>
                <a:spcPts val="0"/>
              </a:spcAft>
              <a:buSzPts val="1200"/>
              <a:buNone/>
              <a:defRPr sz="1200"/>
            </a:lvl2pPr>
            <a:lvl3pPr marL="1371600" lvl="2" indent="-228600">
              <a:spcBef>
                <a:spcPts val="800"/>
              </a:spcBef>
              <a:spcAft>
                <a:spcPts val="0"/>
              </a:spcAft>
              <a:buSzPts val="1200"/>
              <a:buNone/>
              <a:defRPr sz="1200"/>
            </a:lvl3pPr>
            <a:lvl4pPr marL="1828800" lvl="3" indent="-304800">
              <a:spcBef>
                <a:spcPts val="900"/>
              </a:spcBef>
              <a:spcAft>
                <a:spcPts val="0"/>
              </a:spcAft>
              <a:buSzPts val="1200"/>
              <a:buChar char="•"/>
              <a:defRPr sz="1200"/>
            </a:lvl4pPr>
            <a:lvl5pPr marL="2286000" lvl="4" indent="-304800">
              <a:spcBef>
                <a:spcPts val="900"/>
              </a:spcBef>
              <a:spcAft>
                <a:spcPts val="0"/>
              </a:spcAft>
              <a:buSzPts val="1200"/>
              <a:buChar char="⎯"/>
              <a:defRPr sz="1200"/>
            </a:lvl5pPr>
            <a:lvl6pPr marL="2743200" lvl="5" indent="-304800">
              <a:spcBef>
                <a:spcPts val="300"/>
              </a:spcBef>
              <a:spcAft>
                <a:spcPts val="0"/>
              </a:spcAft>
              <a:buSzPts val="1200"/>
              <a:buChar char="•"/>
              <a:defRPr sz="1200"/>
            </a:lvl6pPr>
            <a:lvl7pPr marL="3200400" lvl="6" indent="-304800">
              <a:spcBef>
                <a:spcPts val="300"/>
              </a:spcBef>
              <a:spcAft>
                <a:spcPts val="0"/>
              </a:spcAft>
              <a:buSzPts val="1200"/>
              <a:buChar char="•"/>
              <a:defRPr sz="1200"/>
            </a:lvl7pPr>
            <a:lvl8pPr marL="3657600" lvl="7" indent="-304800">
              <a:spcBef>
                <a:spcPts val="300"/>
              </a:spcBef>
              <a:spcAft>
                <a:spcPts val="0"/>
              </a:spcAft>
              <a:buSzPts val="1200"/>
              <a:buChar char="•"/>
              <a:defRPr sz="1200"/>
            </a:lvl8pPr>
            <a:lvl9pPr marL="4114800" lvl="8" indent="-304800">
              <a:spcBef>
                <a:spcPts val="300"/>
              </a:spcBef>
              <a:spcAft>
                <a:spcPts val="0"/>
              </a:spcAft>
              <a:buSzPts val="1200"/>
              <a:buChar char="•"/>
              <a:defRPr sz="1200"/>
            </a:lvl9pPr>
          </a:lstStyle>
          <a:p>
            <a:endParaRPr/>
          </a:p>
        </p:txBody>
      </p:sp>
      <p:sp>
        <p:nvSpPr>
          <p:cNvPr id="148" name="Google Shape;148;p28"/>
          <p:cNvSpPr txBox="1">
            <a:spLocks noGrp="1"/>
          </p:cNvSpPr>
          <p:nvPr>
            <p:ph type="sldNum" idx="12"/>
          </p:nvPr>
        </p:nvSpPr>
        <p:spPr>
          <a:xfrm>
            <a:off x="8460431" y="4651190"/>
            <a:ext cx="548700" cy="393600"/>
          </a:xfrm>
          <a:prstGeom prst="rect">
            <a:avLst/>
          </a:prstGeom>
        </p:spPr>
        <p:txBody>
          <a:bodyPr spcFirstLastPara="1" wrap="square" lIns="0" tIns="0" rIns="0" bIns="0"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311700" y="410000"/>
            <a:ext cx="8520600" cy="607800"/>
          </a:xfrm>
          <a:prstGeom prst="rect">
            <a:avLst/>
          </a:prstGeom>
        </p:spPr>
        <p:txBody>
          <a:bodyPr spcFirstLastPara="1" wrap="square" lIns="342900" tIns="34275" rIns="342900" bIns="171450" anchor="b" anchorCtr="0">
            <a:noAutofit/>
          </a:bodyPr>
          <a:lstStyle>
            <a:lvl1pPr lvl="0">
              <a:spcBef>
                <a:spcPts val="0"/>
              </a:spcBef>
              <a:spcAft>
                <a:spcPts val="0"/>
              </a:spcAft>
              <a:buSzPts val="2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1" name="Google Shape;151;p29"/>
          <p:cNvSpPr txBox="1">
            <a:spLocks noGrp="1"/>
          </p:cNvSpPr>
          <p:nvPr>
            <p:ph type="body" idx="1"/>
          </p:nvPr>
        </p:nvSpPr>
        <p:spPr>
          <a:xfrm>
            <a:off x="311700" y="1229975"/>
            <a:ext cx="3999900" cy="3339000"/>
          </a:xfrm>
          <a:prstGeom prst="rect">
            <a:avLst/>
          </a:prstGeom>
        </p:spPr>
        <p:txBody>
          <a:bodyPr spcFirstLastPara="1" wrap="square" lIns="0" tIns="0" rIns="68575" bIns="0" anchor="t" anchorCtr="0">
            <a:normAutofit/>
          </a:bodyPr>
          <a:lstStyle>
            <a:lvl1pPr marL="457200" lvl="0" indent="-228600">
              <a:spcBef>
                <a:spcPts val="0"/>
              </a:spcBef>
              <a:spcAft>
                <a:spcPts val="0"/>
              </a:spcAft>
              <a:buSzPts val="1400"/>
              <a:buNone/>
              <a:defRPr sz="1400"/>
            </a:lvl1pPr>
            <a:lvl2pPr marL="914400" lvl="1" indent="-228600">
              <a:spcBef>
                <a:spcPts val="1500"/>
              </a:spcBef>
              <a:spcAft>
                <a:spcPts val="0"/>
              </a:spcAft>
              <a:buSzPts val="1200"/>
              <a:buNone/>
              <a:defRPr sz="1200"/>
            </a:lvl2pPr>
            <a:lvl3pPr marL="1371600" lvl="2" indent="-228600">
              <a:spcBef>
                <a:spcPts val="800"/>
              </a:spcBef>
              <a:spcAft>
                <a:spcPts val="0"/>
              </a:spcAft>
              <a:buSzPts val="1200"/>
              <a:buNone/>
              <a:defRPr sz="1200"/>
            </a:lvl3pPr>
            <a:lvl4pPr marL="1828800" lvl="3" indent="-304800">
              <a:spcBef>
                <a:spcPts val="900"/>
              </a:spcBef>
              <a:spcAft>
                <a:spcPts val="0"/>
              </a:spcAft>
              <a:buSzPts val="1200"/>
              <a:buChar char="•"/>
              <a:defRPr sz="1200"/>
            </a:lvl4pPr>
            <a:lvl5pPr marL="2286000" lvl="4" indent="-304800">
              <a:spcBef>
                <a:spcPts val="900"/>
              </a:spcBef>
              <a:spcAft>
                <a:spcPts val="0"/>
              </a:spcAft>
              <a:buSzPts val="1200"/>
              <a:buChar char="⎯"/>
              <a:defRPr sz="1200"/>
            </a:lvl5pPr>
            <a:lvl6pPr marL="2743200" lvl="5" indent="-304800">
              <a:spcBef>
                <a:spcPts val="300"/>
              </a:spcBef>
              <a:spcAft>
                <a:spcPts val="0"/>
              </a:spcAft>
              <a:buSzPts val="1200"/>
              <a:buChar char="•"/>
              <a:defRPr sz="1200"/>
            </a:lvl6pPr>
            <a:lvl7pPr marL="3200400" lvl="6" indent="-304800">
              <a:spcBef>
                <a:spcPts val="300"/>
              </a:spcBef>
              <a:spcAft>
                <a:spcPts val="0"/>
              </a:spcAft>
              <a:buSzPts val="1200"/>
              <a:buChar char="•"/>
              <a:defRPr sz="1200"/>
            </a:lvl7pPr>
            <a:lvl8pPr marL="3657600" lvl="7" indent="-304800">
              <a:spcBef>
                <a:spcPts val="300"/>
              </a:spcBef>
              <a:spcAft>
                <a:spcPts val="0"/>
              </a:spcAft>
              <a:buSzPts val="1200"/>
              <a:buChar char="•"/>
              <a:defRPr sz="1200"/>
            </a:lvl8pPr>
            <a:lvl9pPr marL="4114800" lvl="8" indent="-304800">
              <a:spcBef>
                <a:spcPts val="300"/>
              </a:spcBef>
              <a:spcAft>
                <a:spcPts val="0"/>
              </a:spcAft>
              <a:buSzPts val="1200"/>
              <a:buChar char="•"/>
              <a:defRPr sz="1200"/>
            </a:lvl9pPr>
          </a:lstStyle>
          <a:p>
            <a:endParaRPr/>
          </a:p>
        </p:txBody>
      </p:sp>
      <p:sp>
        <p:nvSpPr>
          <p:cNvPr id="152" name="Google Shape;152;p29"/>
          <p:cNvSpPr txBox="1">
            <a:spLocks noGrp="1"/>
          </p:cNvSpPr>
          <p:nvPr>
            <p:ph type="body" idx="2"/>
          </p:nvPr>
        </p:nvSpPr>
        <p:spPr>
          <a:xfrm>
            <a:off x="4832400" y="1229975"/>
            <a:ext cx="3999900" cy="3339000"/>
          </a:xfrm>
          <a:prstGeom prst="rect">
            <a:avLst/>
          </a:prstGeom>
        </p:spPr>
        <p:txBody>
          <a:bodyPr spcFirstLastPara="1" wrap="square" lIns="0" tIns="0" rIns="68575" bIns="0" anchor="t" anchorCtr="0">
            <a:normAutofit/>
          </a:bodyPr>
          <a:lstStyle>
            <a:lvl1pPr marL="457200" lvl="0" indent="-228600">
              <a:spcBef>
                <a:spcPts val="0"/>
              </a:spcBef>
              <a:spcAft>
                <a:spcPts val="0"/>
              </a:spcAft>
              <a:buSzPts val="1400"/>
              <a:buNone/>
              <a:defRPr sz="1400"/>
            </a:lvl1pPr>
            <a:lvl2pPr marL="914400" lvl="1" indent="-228600">
              <a:spcBef>
                <a:spcPts val="1500"/>
              </a:spcBef>
              <a:spcAft>
                <a:spcPts val="0"/>
              </a:spcAft>
              <a:buSzPts val="1200"/>
              <a:buNone/>
              <a:defRPr sz="1200"/>
            </a:lvl2pPr>
            <a:lvl3pPr marL="1371600" lvl="2" indent="-228600">
              <a:spcBef>
                <a:spcPts val="800"/>
              </a:spcBef>
              <a:spcAft>
                <a:spcPts val="0"/>
              </a:spcAft>
              <a:buSzPts val="1200"/>
              <a:buNone/>
              <a:defRPr sz="1200"/>
            </a:lvl3pPr>
            <a:lvl4pPr marL="1828800" lvl="3" indent="-304800">
              <a:spcBef>
                <a:spcPts val="900"/>
              </a:spcBef>
              <a:spcAft>
                <a:spcPts val="0"/>
              </a:spcAft>
              <a:buSzPts val="1200"/>
              <a:buChar char="•"/>
              <a:defRPr sz="1200"/>
            </a:lvl4pPr>
            <a:lvl5pPr marL="2286000" lvl="4" indent="-304800">
              <a:spcBef>
                <a:spcPts val="900"/>
              </a:spcBef>
              <a:spcAft>
                <a:spcPts val="0"/>
              </a:spcAft>
              <a:buSzPts val="1200"/>
              <a:buChar char="⎯"/>
              <a:defRPr sz="1200"/>
            </a:lvl5pPr>
            <a:lvl6pPr marL="2743200" lvl="5" indent="-304800">
              <a:spcBef>
                <a:spcPts val="300"/>
              </a:spcBef>
              <a:spcAft>
                <a:spcPts val="0"/>
              </a:spcAft>
              <a:buSzPts val="1200"/>
              <a:buChar char="•"/>
              <a:defRPr sz="1200"/>
            </a:lvl6pPr>
            <a:lvl7pPr marL="3200400" lvl="6" indent="-304800">
              <a:spcBef>
                <a:spcPts val="300"/>
              </a:spcBef>
              <a:spcAft>
                <a:spcPts val="0"/>
              </a:spcAft>
              <a:buSzPts val="1200"/>
              <a:buChar char="•"/>
              <a:defRPr sz="1200"/>
            </a:lvl7pPr>
            <a:lvl8pPr marL="3657600" lvl="7" indent="-304800">
              <a:spcBef>
                <a:spcPts val="300"/>
              </a:spcBef>
              <a:spcAft>
                <a:spcPts val="0"/>
              </a:spcAft>
              <a:buSzPts val="1200"/>
              <a:buChar char="•"/>
              <a:defRPr sz="1200"/>
            </a:lvl8pPr>
            <a:lvl9pPr marL="4114800" lvl="8" indent="-304800">
              <a:spcBef>
                <a:spcPts val="300"/>
              </a:spcBef>
              <a:spcAft>
                <a:spcPts val="0"/>
              </a:spcAft>
              <a:buSzPts val="1200"/>
              <a:buChar char="•"/>
              <a:defRPr sz="1200"/>
            </a:lvl9pPr>
          </a:lstStyle>
          <a:p>
            <a:endParaRPr/>
          </a:p>
        </p:txBody>
      </p:sp>
      <p:sp>
        <p:nvSpPr>
          <p:cNvPr id="153" name="Google Shape;153;p29"/>
          <p:cNvSpPr txBox="1">
            <a:spLocks noGrp="1"/>
          </p:cNvSpPr>
          <p:nvPr>
            <p:ph type="sldNum" idx="12"/>
          </p:nvPr>
        </p:nvSpPr>
        <p:spPr>
          <a:xfrm>
            <a:off x="8460431" y="4651190"/>
            <a:ext cx="548700" cy="393600"/>
          </a:xfrm>
          <a:prstGeom prst="rect">
            <a:avLst/>
          </a:prstGeom>
        </p:spPr>
        <p:txBody>
          <a:bodyPr spcFirstLastPara="1" wrap="square" lIns="0" tIns="0" rIns="0" bIns="0"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 y="1"/>
            <a:ext cx="9144000" cy="926700"/>
          </a:xfrm>
          <a:prstGeom prst="rect">
            <a:avLst/>
          </a:prstGeom>
          <a:solidFill>
            <a:schemeClr val="accent1"/>
          </a:solidFill>
          <a:ln>
            <a:noFill/>
          </a:ln>
        </p:spPr>
        <p:txBody>
          <a:bodyPr spcFirstLastPara="1" wrap="square" lIns="342900" tIns="34275" rIns="342900" bIns="171450" anchor="b" anchorCtr="0">
            <a:noAutofit/>
          </a:bodyPr>
          <a:lstStyle>
            <a:lvl1pPr marR="0" lvl="0" algn="l">
              <a:lnSpc>
                <a:spcPct val="100000"/>
              </a:lnSpc>
              <a:spcBef>
                <a:spcPts val="0"/>
              </a:spcBef>
              <a:spcAft>
                <a:spcPts val="0"/>
              </a:spcAft>
              <a:buClr>
                <a:srgbClr val="FFFFFF"/>
              </a:buClr>
              <a:buSzPts val="2400"/>
              <a:buFont typeface="Proxima Nova"/>
              <a:buNone/>
              <a:defRPr sz="2400" b="1" i="0" u="none" strike="noStrike" cap="none">
                <a:solidFill>
                  <a:srgbClr val="FFFFFF"/>
                </a:solidFill>
                <a:latin typeface="Proxima Nova"/>
                <a:ea typeface="Proxima Nova"/>
                <a:cs typeface="Proxima Nova"/>
                <a:sym typeface="Proxima Nova"/>
              </a:defRPr>
            </a:lvl1pPr>
            <a:lvl2pPr marR="0" lvl="1"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dt" idx="10"/>
          </p:nvPr>
        </p:nvSpPr>
        <p:spPr>
          <a:xfrm>
            <a:off x="-1" y="1"/>
            <a:ext cx="9144000" cy="424800"/>
          </a:xfrm>
          <a:prstGeom prst="rect">
            <a:avLst/>
          </a:prstGeom>
          <a:noFill/>
          <a:ln>
            <a:noFill/>
          </a:ln>
        </p:spPr>
        <p:txBody>
          <a:bodyPr spcFirstLastPara="1" wrap="square" lIns="342900" tIns="240025" rIns="342900" bIns="0" anchor="ctr" anchorCtr="0">
            <a:noAutofit/>
          </a:bodyPr>
          <a:lstStyle>
            <a:lvl1pPr marR="0" lvl="0" algn="l">
              <a:lnSpc>
                <a:spcPct val="100000"/>
              </a:lnSpc>
              <a:spcBef>
                <a:spcPts val="0"/>
              </a:spcBef>
              <a:spcAft>
                <a:spcPts val="0"/>
              </a:spcAft>
              <a:buClr>
                <a:srgbClr val="000000"/>
              </a:buClr>
              <a:buSzPts val="1100"/>
              <a:buFont typeface="Arial"/>
              <a:buNone/>
              <a:defRPr sz="900" b="1" i="0" u="none" strike="noStrike" cap="none">
                <a:solidFill>
                  <a:srgbClr val="FFFFFF"/>
                </a:solidFill>
                <a:latin typeface="Proxima Nova"/>
                <a:ea typeface="Proxima Nova"/>
                <a:cs typeface="Proxima Nova"/>
                <a:sym typeface="Proxima Nova"/>
              </a:defRPr>
            </a:lvl1pPr>
            <a:lvl2pPr marR="0" lvl="1"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Times New Roman"/>
                <a:ea typeface="Times New Roman"/>
                <a:cs typeface="Times New Roman"/>
                <a:sym typeface="Times New Roman"/>
              </a:defRPr>
            </a:lvl2pPr>
            <a:lvl3pPr marR="0" lvl="2"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Times New Roman"/>
                <a:ea typeface="Times New Roman"/>
                <a:cs typeface="Times New Roman"/>
                <a:sym typeface="Times New Roman"/>
              </a:defRPr>
            </a:lvl3pPr>
            <a:lvl4pPr marR="0" lvl="3"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Times New Roman"/>
                <a:ea typeface="Times New Roman"/>
                <a:cs typeface="Times New Roman"/>
                <a:sym typeface="Times New Roman"/>
              </a:defRPr>
            </a:lvl4pPr>
            <a:lvl5pPr marR="0" lvl="4"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Times New Roman"/>
                <a:ea typeface="Times New Roman"/>
                <a:cs typeface="Times New Roman"/>
                <a:sym typeface="Times New Roman"/>
              </a:defRPr>
            </a:lvl5pPr>
            <a:lvl6pPr marR="0" lvl="5"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Times New Roman"/>
                <a:ea typeface="Times New Roman"/>
                <a:cs typeface="Times New Roman"/>
                <a:sym typeface="Times New Roman"/>
              </a:defRPr>
            </a:lvl6pPr>
            <a:lvl7pPr marR="0" lvl="6"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Times New Roman"/>
                <a:ea typeface="Times New Roman"/>
                <a:cs typeface="Times New Roman"/>
                <a:sym typeface="Times New Roman"/>
              </a:defRPr>
            </a:lvl7pPr>
            <a:lvl8pPr marR="0" lvl="7"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Times New Roman"/>
                <a:ea typeface="Times New Roman"/>
                <a:cs typeface="Times New Roman"/>
                <a:sym typeface="Times New Roman"/>
              </a:defRPr>
            </a:lvl8pPr>
            <a:lvl9pPr marR="0" lvl="8"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Times New Roman"/>
                <a:ea typeface="Times New Roman"/>
                <a:cs typeface="Times New Roman"/>
                <a:sym typeface="Times New Roman"/>
              </a:defRPr>
            </a:lvl9pPr>
          </a:lstStyle>
          <a:p>
            <a:endParaRPr/>
          </a:p>
        </p:txBody>
      </p:sp>
      <p:sp>
        <p:nvSpPr>
          <p:cNvPr id="53" name="Google Shape;53;p13"/>
          <p:cNvSpPr txBox="1">
            <a:spLocks noGrp="1"/>
          </p:cNvSpPr>
          <p:nvPr>
            <p:ph type="body" idx="1"/>
          </p:nvPr>
        </p:nvSpPr>
        <p:spPr>
          <a:xfrm>
            <a:off x="368300" y="1200151"/>
            <a:ext cx="8318400" cy="3394500"/>
          </a:xfrm>
          <a:prstGeom prst="rect">
            <a:avLst/>
          </a:prstGeom>
          <a:noFill/>
          <a:ln>
            <a:noFill/>
          </a:ln>
        </p:spPr>
        <p:txBody>
          <a:bodyPr spcFirstLastPara="1" wrap="square" lIns="0" tIns="0" rIns="68575" bIns="0" anchor="t" anchorCtr="0">
            <a:normAutofit/>
          </a:bodyPr>
          <a:lstStyle>
            <a:lvl1pPr marL="457200" marR="0" lvl="0" indent="-22860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Proxima Nova"/>
                <a:ea typeface="Proxima Nova"/>
                <a:cs typeface="Proxima Nova"/>
                <a:sym typeface="Proxima Nova"/>
              </a:defRPr>
            </a:lvl1pPr>
            <a:lvl2pPr marL="914400" marR="0" lvl="1" indent="-228600" algn="l">
              <a:lnSpc>
                <a:spcPct val="100000"/>
              </a:lnSpc>
              <a:spcBef>
                <a:spcPts val="1500"/>
              </a:spcBef>
              <a:spcAft>
                <a:spcPts val="0"/>
              </a:spcAft>
              <a:buClr>
                <a:schemeClr val="dk1"/>
              </a:buClr>
              <a:buSzPts val="1500"/>
              <a:buFont typeface="Arial"/>
              <a:buNone/>
              <a:defRPr sz="1500" b="0" i="0" u="none" strike="noStrike" cap="none">
                <a:solidFill>
                  <a:schemeClr val="dk1"/>
                </a:solidFill>
                <a:latin typeface="Proxima Nova"/>
                <a:ea typeface="Proxima Nova"/>
                <a:cs typeface="Proxima Nova"/>
                <a:sym typeface="Proxima Nova"/>
              </a:defRPr>
            </a:lvl2pPr>
            <a:lvl3pPr marL="1371600" marR="0" lvl="2" indent="-228600" algn="l">
              <a:lnSpc>
                <a:spcPct val="100000"/>
              </a:lnSpc>
              <a:spcBef>
                <a:spcPts val="800"/>
              </a:spcBef>
              <a:spcAft>
                <a:spcPts val="0"/>
              </a:spcAft>
              <a:buClr>
                <a:schemeClr val="dk1"/>
              </a:buClr>
              <a:buSzPts val="1400"/>
              <a:buFont typeface="Arial"/>
              <a:buNone/>
              <a:defRPr sz="1400" b="0" i="0" u="none" strike="noStrike" cap="none">
                <a:solidFill>
                  <a:schemeClr val="dk1"/>
                </a:solidFill>
                <a:latin typeface="Proxima Nova"/>
                <a:ea typeface="Proxima Nova"/>
                <a:cs typeface="Proxima Nova"/>
                <a:sym typeface="Proxima Nova"/>
              </a:defRPr>
            </a:lvl3pPr>
            <a:lvl4pPr marL="1828800" marR="0" lvl="3" indent="-285750" algn="l">
              <a:lnSpc>
                <a:spcPct val="100000"/>
              </a:lnSpc>
              <a:spcBef>
                <a:spcPts val="900"/>
              </a:spcBef>
              <a:spcAft>
                <a:spcPts val="0"/>
              </a:spcAft>
              <a:buClr>
                <a:schemeClr val="dk1"/>
              </a:buClr>
              <a:buSzPts val="900"/>
              <a:buFont typeface="Arial"/>
              <a:buChar char="•"/>
              <a:defRPr sz="900" b="0" i="0" u="none" strike="noStrike" cap="none">
                <a:solidFill>
                  <a:schemeClr val="dk1"/>
                </a:solidFill>
                <a:latin typeface="Proxima Nova"/>
                <a:ea typeface="Proxima Nova"/>
                <a:cs typeface="Proxima Nova"/>
                <a:sym typeface="Proxima Nova"/>
              </a:defRPr>
            </a:lvl4pPr>
            <a:lvl5pPr marL="2286000" marR="0" lvl="4" indent="-279400" algn="l">
              <a:lnSpc>
                <a:spcPct val="100000"/>
              </a:lnSpc>
              <a:spcBef>
                <a:spcPts val="900"/>
              </a:spcBef>
              <a:spcAft>
                <a:spcPts val="0"/>
              </a:spcAft>
              <a:buClr>
                <a:schemeClr val="dk1"/>
              </a:buClr>
              <a:buSzPts val="800"/>
              <a:buFont typeface="Noto Sans Symbols"/>
              <a:buChar char="⎯"/>
              <a:defRPr sz="800" b="0" i="0" u="none" strike="noStrike" cap="none">
                <a:solidFill>
                  <a:schemeClr val="dk1"/>
                </a:solidFill>
                <a:latin typeface="Proxima Nova"/>
                <a:ea typeface="Proxima Nova"/>
                <a:cs typeface="Proxima Nova"/>
                <a:sym typeface="Proxima Nova"/>
              </a:defRPr>
            </a:lvl5pPr>
            <a:lvl6pPr marL="2743200" marR="0" lvl="5" indent="-323850" algn="l">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Times New Roman"/>
                <a:ea typeface="Times New Roman"/>
                <a:cs typeface="Times New Roman"/>
                <a:sym typeface="Times New Roman"/>
              </a:defRPr>
            </a:lvl6pPr>
            <a:lvl7pPr marL="3200400" marR="0" lvl="6" indent="-323850" algn="l">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Times New Roman"/>
                <a:ea typeface="Times New Roman"/>
                <a:cs typeface="Times New Roman"/>
                <a:sym typeface="Times New Roman"/>
              </a:defRPr>
            </a:lvl7pPr>
            <a:lvl8pPr marL="3657600" marR="0" lvl="7" indent="-323850" algn="l">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Times New Roman"/>
                <a:ea typeface="Times New Roman"/>
                <a:cs typeface="Times New Roman"/>
                <a:sym typeface="Times New Roman"/>
              </a:defRPr>
            </a:lvl8pPr>
            <a:lvl9pPr marL="4114800" marR="0" lvl="8" indent="-323850" algn="l">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Times New Roman"/>
                <a:ea typeface="Times New Roman"/>
                <a:cs typeface="Times New Roman"/>
                <a:sym typeface="Times New Roman"/>
              </a:defRPr>
            </a:lvl9pPr>
          </a:lstStyle>
          <a:p>
            <a:endParaRPr/>
          </a:p>
        </p:txBody>
      </p:sp>
      <p:sp>
        <p:nvSpPr>
          <p:cNvPr id="54" name="Google Shape;54;p13"/>
          <p:cNvSpPr txBox="1">
            <a:spLocks noGrp="1"/>
          </p:cNvSpPr>
          <p:nvPr>
            <p:ph type="sldNum" idx="12"/>
          </p:nvPr>
        </p:nvSpPr>
        <p:spPr>
          <a:xfrm>
            <a:off x="7869302" y="4767263"/>
            <a:ext cx="817500" cy="2739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600"/>
              <a:buFont typeface="Arial"/>
              <a:buNone/>
              <a:defRPr sz="600" b="1" i="0" u="none" strike="noStrike" cap="none">
                <a:solidFill>
                  <a:schemeClr val="accen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‹N°›</a:t>
            </a:fld>
            <a:endParaRPr/>
          </a:p>
        </p:txBody>
      </p:sp>
      <p:sp>
        <p:nvSpPr>
          <p:cNvPr id="55" name="Google Shape;55;p13"/>
          <p:cNvSpPr txBox="1">
            <a:spLocks noGrp="1"/>
          </p:cNvSpPr>
          <p:nvPr>
            <p:ph type="ftr" idx="11"/>
          </p:nvPr>
        </p:nvSpPr>
        <p:spPr>
          <a:xfrm>
            <a:off x="368300" y="4767263"/>
            <a:ext cx="5658000" cy="273900"/>
          </a:xfrm>
          <a:prstGeom prst="rect">
            <a:avLst/>
          </a:prstGeom>
          <a:noFill/>
          <a:ln>
            <a:noFill/>
          </a:ln>
        </p:spPr>
        <p:txBody>
          <a:bodyPr spcFirstLastPara="1" wrap="square" lIns="0" tIns="0" rIns="68575" bIns="0" anchor="ctr" anchorCtr="0">
            <a:noAutofit/>
          </a:bodyPr>
          <a:lstStyle>
            <a:lvl1pPr marR="0" lvl="0" algn="l">
              <a:lnSpc>
                <a:spcPct val="100000"/>
              </a:lnSpc>
              <a:spcBef>
                <a:spcPts val="0"/>
              </a:spcBef>
              <a:spcAft>
                <a:spcPts val="0"/>
              </a:spcAft>
              <a:buClr>
                <a:srgbClr val="000000"/>
              </a:buClr>
              <a:buSzPts val="1100"/>
              <a:buFont typeface="Arial"/>
              <a:buNone/>
              <a:defRPr sz="600" b="0" i="0" u="none" strike="noStrike" cap="none">
                <a:solidFill>
                  <a:srgbClr val="949494"/>
                </a:solidFill>
                <a:latin typeface="Proxima Nova"/>
                <a:ea typeface="Proxima Nova"/>
                <a:cs typeface="Proxima Nova"/>
                <a:sym typeface="Proxima Nova"/>
              </a:defRPr>
            </a:lvl1pPr>
            <a:lvl2pPr marR="0" lvl="1"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Times New Roman"/>
                <a:ea typeface="Times New Roman"/>
                <a:cs typeface="Times New Roman"/>
                <a:sym typeface="Times New Roman"/>
              </a:defRPr>
            </a:lvl2pPr>
            <a:lvl3pPr marR="0" lvl="2"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Times New Roman"/>
                <a:ea typeface="Times New Roman"/>
                <a:cs typeface="Times New Roman"/>
                <a:sym typeface="Times New Roman"/>
              </a:defRPr>
            </a:lvl3pPr>
            <a:lvl4pPr marR="0" lvl="3"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Times New Roman"/>
                <a:ea typeface="Times New Roman"/>
                <a:cs typeface="Times New Roman"/>
                <a:sym typeface="Times New Roman"/>
              </a:defRPr>
            </a:lvl4pPr>
            <a:lvl5pPr marR="0" lvl="4"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Times New Roman"/>
                <a:ea typeface="Times New Roman"/>
                <a:cs typeface="Times New Roman"/>
                <a:sym typeface="Times New Roman"/>
              </a:defRPr>
            </a:lvl5pPr>
            <a:lvl6pPr marR="0" lvl="5"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Times New Roman"/>
                <a:ea typeface="Times New Roman"/>
                <a:cs typeface="Times New Roman"/>
                <a:sym typeface="Times New Roman"/>
              </a:defRPr>
            </a:lvl6pPr>
            <a:lvl7pPr marR="0" lvl="6"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Times New Roman"/>
                <a:ea typeface="Times New Roman"/>
                <a:cs typeface="Times New Roman"/>
                <a:sym typeface="Times New Roman"/>
              </a:defRPr>
            </a:lvl7pPr>
            <a:lvl8pPr marR="0" lvl="7"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Times New Roman"/>
                <a:ea typeface="Times New Roman"/>
                <a:cs typeface="Times New Roman"/>
                <a:sym typeface="Times New Roman"/>
              </a:defRPr>
            </a:lvl8pPr>
            <a:lvl9pPr marR="0" lvl="8"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6.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hyperlink" Target="https://www.ercot.com/services/mdt/data-portal" TargetMode="External"/><Relationship Id="rId2" Type="http://schemas.openxmlformats.org/officeDocument/2006/relationships/notesSlide" Target="../notesSlides/notesSlide27.xml"/><Relationship Id="rId1" Type="http://schemas.openxmlformats.org/officeDocument/2006/relationships/slideLayout" Target="../slideLayouts/slideLayout27.xml"/><Relationship Id="rId5" Type="http://schemas.openxmlformats.org/officeDocument/2006/relationships/hyperlink" Target="https://data.nrel.gov/" TargetMode="External"/><Relationship Id="rId4" Type="http://schemas.openxmlformats.org/officeDocument/2006/relationships/hyperlink" Target="https://www.eia.gov/opendata/"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6.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a:spLocks noGrp="1"/>
          </p:cNvSpPr>
          <p:nvPr>
            <p:ph type="body" idx="1"/>
          </p:nvPr>
        </p:nvSpPr>
        <p:spPr>
          <a:xfrm>
            <a:off x="576351" y="581124"/>
            <a:ext cx="3929400" cy="1091700"/>
          </a:xfrm>
          <a:prstGeom prst="rect">
            <a:avLst/>
          </a:prstGeom>
          <a:noFill/>
          <a:ln>
            <a:noFill/>
          </a:ln>
        </p:spPr>
        <p:txBody>
          <a:bodyPr spcFirstLastPara="1" wrap="square" lIns="0" tIns="0" rIns="68575" bIns="0" anchor="b" anchorCtr="0">
            <a:normAutofit fontScale="70000" lnSpcReduction="20000"/>
          </a:bodyPr>
          <a:lstStyle/>
          <a:p>
            <a:pPr marL="0" lvl="0" indent="0" algn="l" rtl="0">
              <a:spcBef>
                <a:spcPts val="0"/>
              </a:spcBef>
              <a:spcAft>
                <a:spcPts val="0"/>
              </a:spcAft>
              <a:buNone/>
            </a:pPr>
            <a:r>
              <a:rPr lang="en" sz="4200"/>
              <a:t>Short Term Trading on Texas Power Market: Pitchbook</a:t>
            </a:r>
            <a:endParaRPr/>
          </a:p>
        </p:txBody>
      </p:sp>
      <p:sp>
        <p:nvSpPr>
          <p:cNvPr id="160" name="Google Shape;160;p30"/>
          <p:cNvSpPr txBox="1">
            <a:spLocks noGrp="1"/>
          </p:cNvSpPr>
          <p:nvPr>
            <p:ph type="body" idx="2"/>
          </p:nvPr>
        </p:nvSpPr>
        <p:spPr>
          <a:xfrm>
            <a:off x="2628750" y="3958812"/>
            <a:ext cx="3008700" cy="1184700"/>
          </a:xfrm>
          <a:prstGeom prst="rect">
            <a:avLst/>
          </a:prstGeom>
          <a:noFill/>
          <a:ln>
            <a:noFill/>
          </a:ln>
        </p:spPr>
        <p:txBody>
          <a:bodyPr spcFirstLastPara="1" wrap="square" lIns="0" tIns="171450" rIns="68575" bIns="0" anchor="t" anchorCtr="0">
            <a:normAutofit/>
          </a:bodyPr>
          <a:lstStyle/>
          <a:p>
            <a:pPr marL="0" lvl="0" indent="0" algn="l" rtl="0">
              <a:lnSpc>
                <a:spcPct val="80000"/>
              </a:lnSpc>
              <a:spcBef>
                <a:spcPts val="0"/>
              </a:spcBef>
              <a:spcAft>
                <a:spcPts val="0"/>
              </a:spcAft>
              <a:buSzPts val="1018"/>
              <a:buNone/>
            </a:pPr>
            <a:r>
              <a:rPr lang="en" sz="1257" b="1"/>
              <a:t>Pierre-Yves Sojic</a:t>
            </a:r>
            <a:r>
              <a:rPr lang="en" sz="1257"/>
              <a:t> (12458566)</a:t>
            </a:r>
            <a:endParaRPr sz="1257"/>
          </a:p>
          <a:p>
            <a:pPr marL="0" lvl="0" indent="0" algn="l" rtl="0">
              <a:lnSpc>
                <a:spcPct val="80000"/>
              </a:lnSpc>
              <a:spcBef>
                <a:spcPts val="0"/>
              </a:spcBef>
              <a:spcAft>
                <a:spcPts val="0"/>
              </a:spcAft>
              <a:buSzPts val="1018"/>
              <a:buNone/>
            </a:pPr>
            <a:r>
              <a:rPr lang="en" sz="1257" b="1"/>
              <a:t>Timothee Maret</a:t>
            </a:r>
            <a:r>
              <a:rPr lang="en" sz="1257"/>
              <a:t> (12269202)</a:t>
            </a:r>
            <a:endParaRPr sz="1257"/>
          </a:p>
          <a:p>
            <a:pPr marL="0" lvl="0" indent="0" algn="l" rtl="0">
              <a:lnSpc>
                <a:spcPct val="80000"/>
              </a:lnSpc>
              <a:spcBef>
                <a:spcPts val="0"/>
              </a:spcBef>
              <a:spcAft>
                <a:spcPts val="0"/>
              </a:spcAft>
              <a:buSzPts val="1018"/>
              <a:buNone/>
            </a:pPr>
            <a:r>
              <a:rPr lang="en" sz="1257" b="1"/>
              <a:t>Louis Otto</a:t>
            </a:r>
            <a:r>
              <a:rPr lang="en" sz="1257"/>
              <a:t> (12275001)</a:t>
            </a:r>
            <a:endParaRPr sz="1257"/>
          </a:p>
          <a:p>
            <a:pPr marL="0" lvl="0" indent="0" algn="l" rtl="0">
              <a:lnSpc>
                <a:spcPct val="80000"/>
              </a:lnSpc>
              <a:spcBef>
                <a:spcPts val="0"/>
              </a:spcBef>
              <a:spcAft>
                <a:spcPts val="0"/>
              </a:spcAft>
              <a:buSzPts val="1018"/>
              <a:buNone/>
            </a:pPr>
            <a:r>
              <a:rPr lang="en" sz="1257" b="1"/>
              <a:t>Benjamin Gerino</a:t>
            </a:r>
            <a:r>
              <a:rPr lang="en" sz="1257"/>
              <a:t> (12452987)</a:t>
            </a:r>
            <a:endParaRPr sz="1257"/>
          </a:p>
          <a:p>
            <a:pPr marL="0" lvl="0" indent="0" algn="l" rtl="0">
              <a:lnSpc>
                <a:spcPct val="90000"/>
              </a:lnSpc>
              <a:spcBef>
                <a:spcPts val="0"/>
              </a:spcBef>
              <a:spcAft>
                <a:spcPts val="0"/>
              </a:spcAft>
              <a:buClr>
                <a:schemeClr val="lt1"/>
              </a:buClr>
              <a:buSzPts val="1018"/>
              <a:buNone/>
            </a:pPr>
            <a:endParaRPr sz="517"/>
          </a:p>
        </p:txBody>
      </p:sp>
      <p:pic>
        <p:nvPicPr>
          <p:cNvPr id="161" name="Google Shape;161;p30"/>
          <p:cNvPicPr preferRelativeResize="0"/>
          <p:nvPr/>
        </p:nvPicPr>
        <p:blipFill>
          <a:blip r:embed="rId3">
            <a:alphaModFix/>
          </a:blip>
          <a:stretch>
            <a:fillRect/>
          </a:stretch>
        </p:blipFill>
        <p:spPr>
          <a:xfrm>
            <a:off x="533756" y="4037159"/>
            <a:ext cx="1369800" cy="826219"/>
          </a:xfrm>
          <a:prstGeom prst="rect">
            <a:avLst/>
          </a:prstGeom>
          <a:noFill/>
          <a:ln>
            <a:noFill/>
          </a:ln>
        </p:spPr>
      </p:pic>
      <p:sp>
        <p:nvSpPr>
          <p:cNvPr id="162" name="Google Shape;162;p30"/>
          <p:cNvSpPr txBox="1">
            <a:spLocks noGrp="1"/>
          </p:cNvSpPr>
          <p:nvPr>
            <p:ph type="body" idx="1"/>
          </p:nvPr>
        </p:nvSpPr>
        <p:spPr>
          <a:xfrm>
            <a:off x="576351" y="1772174"/>
            <a:ext cx="3929400" cy="1091700"/>
          </a:xfrm>
          <a:prstGeom prst="rect">
            <a:avLst/>
          </a:prstGeom>
          <a:noFill/>
          <a:ln>
            <a:noFill/>
          </a:ln>
        </p:spPr>
        <p:txBody>
          <a:bodyPr spcFirstLastPara="1" wrap="square" lIns="0" tIns="0" rIns="68575" bIns="0" anchor="t" anchorCtr="0">
            <a:normAutofit/>
          </a:bodyPr>
          <a:lstStyle/>
          <a:p>
            <a:pPr marL="0" lvl="0" indent="0" algn="l" rtl="0">
              <a:spcBef>
                <a:spcPts val="0"/>
              </a:spcBef>
              <a:spcAft>
                <a:spcPts val="0"/>
              </a:spcAft>
              <a:buNone/>
            </a:pPr>
            <a:r>
              <a:rPr lang="en" sz="1100"/>
              <a:t>Quantitative Trading Strategies (Winter 2025)</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9"/>
          <p:cNvSpPr txBox="1">
            <a:spLocks noGrp="1"/>
          </p:cNvSpPr>
          <p:nvPr>
            <p:ph type="body" idx="1"/>
          </p:nvPr>
        </p:nvSpPr>
        <p:spPr>
          <a:xfrm>
            <a:off x="295625" y="1194250"/>
            <a:ext cx="4710300" cy="3619500"/>
          </a:xfrm>
          <a:prstGeom prst="rect">
            <a:avLst/>
          </a:prstGeom>
        </p:spPr>
        <p:txBody>
          <a:bodyPr spcFirstLastPara="1" wrap="square" lIns="0" tIns="0" rIns="68575" bIns="0" anchor="t" anchorCtr="0">
            <a:normAutofit fontScale="92500"/>
          </a:bodyPr>
          <a:lstStyle/>
          <a:p>
            <a:pPr marL="457200" lvl="0" indent="-298450" algn="l" rtl="0">
              <a:lnSpc>
                <a:spcPct val="115000"/>
              </a:lnSpc>
              <a:spcBef>
                <a:spcPts val="1200"/>
              </a:spcBef>
              <a:spcAft>
                <a:spcPts val="0"/>
              </a:spcAft>
              <a:buClr>
                <a:srgbClr val="000000"/>
              </a:buClr>
              <a:buSzPts val="1100"/>
              <a:buFont typeface="Proxima Nova"/>
              <a:buChar char="●"/>
            </a:pPr>
            <a:r>
              <a:rPr lang="en" sz="1100" b="1" dirty="0">
                <a:solidFill>
                  <a:srgbClr val="000000"/>
                </a:solidFill>
              </a:rPr>
              <a:t>Data &amp; Timeframe:</a:t>
            </a:r>
            <a:endParaRPr sz="1100" b="1" dirty="0">
              <a:solidFill>
                <a:srgbClr val="000000"/>
              </a:solidFill>
            </a:endParaRPr>
          </a:p>
          <a:p>
            <a:pPr marL="914400" lvl="1" indent="-298450" algn="l" rtl="0">
              <a:lnSpc>
                <a:spcPct val="115000"/>
              </a:lnSpc>
              <a:spcBef>
                <a:spcPts val="0"/>
              </a:spcBef>
              <a:spcAft>
                <a:spcPts val="0"/>
              </a:spcAft>
              <a:buClr>
                <a:srgbClr val="000000"/>
              </a:buClr>
              <a:buSzPts val="1100"/>
              <a:buChar char="○"/>
            </a:pPr>
            <a:r>
              <a:rPr lang="en" sz="1100" dirty="0">
                <a:solidFill>
                  <a:srgbClr val="000000"/>
                </a:solidFill>
              </a:rPr>
              <a:t>ERCOT Day-Ahead (DA) and Real-Time (RT) market data as a representative overview for the general short-term electricity market in Texas</a:t>
            </a:r>
            <a:endParaRPr sz="1100" b="1" dirty="0">
              <a:solidFill>
                <a:srgbClr val="000000"/>
              </a:solidFill>
            </a:endParaRPr>
          </a:p>
          <a:p>
            <a:pPr marL="914400" lvl="1" indent="-298450" algn="l" rtl="0">
              <a:lnSpc>
                <a:spcPct val="115000"/>
              </a:lnSpc>
              <a:spcBef>
                <a:spcPts val="0"/>
              </a:spcBef>
              <a:spcAft>
                <a:spcPts val="0"/>
              </a:spcAft>
              <a:buClr>
                <a:srgbClr val="000000"/>
              </a:buClr>
              <a:buSzPts val="1100"/>
              <a:buFont typeface="Proxima Nova"/>
              <a:buChar char="○"/>
            </a:pPr>
            <a:r>
              <a:rPr lang="en" sz="1100" dirty="0">
                <a:solidFill>
                  <a:srgbClr val="000000"/>
                </a:solidFill>
              </a:rPr>
              <a:t>Analysis across four hubs: </a:t>
            </a:r>
            <a:r>
              <a:rPr lang="en" sz="1100" i="1" dirty="0">
                <a:solidFill>
                  <a:srgbClr val="000000"/>
                </a:solidFill>
              </a:rPr>
              <a:t>Houston, North, South, West, Panhandle</a:t>
            </a:r>
            <a:endParaRPr sz="1100" i="1" dirty="0">
              <a:solidFill>
                <a:srgbClr val="000000"/>
              </a:solidFill>
            </a:endParaRPr>
          </a:p>
          <a:p>
            <a:pPr marL="457200" lvl="0" indent="-298450" algn="l" rtl="0">
              <a:lnSpc>
                <a:spcPct val="115000"/>
              </a:lnSpc>
              <a:spcBef>
                <a:spcPts val="0"/>
              </a:spcBef>
              <a:spcAft>
                <a:spcPts val="0"/>
              </a:spcAft>
              <a:buClr>
                <a:srgbClr val="000000"/>
              </a:buClr>
              <a:buSzPts val="1100"/>
              <a:buFont typeface="Proxima Nova"/>
              <a:buChar char="●"/>
            </a:pPr>
            <a:r>
              <a:rPr lang="en" sz="1100" b="1" dirty="0">
                <a:solidFill>
                  <a:srgbClr val="000000"/>
                </a:solidFill>
              </a:rPr>
              <a:t>Hourly &amp; Daily Trends:</a:t>
            </a:r>
            <a:endParaRPr sz="1100" b="1" dirty="0">
              <a:solidFill>
                <a:srgbClr val="000000"/>
              </a:solidFill>
            </a:endParaRPr>
          </a:p>
          <a:p>
            <a:pPr marL="914400" lvl="1" indent="-298450" algn="l" rtl="0">
              <a:lnSpc>
                <a:spcPct val="115000"/>
              </a:lnSpc>
              <a:spcBef>
                <a:spcPts val="0"/>
              </a:spcBef>
              <a:spcAft>
                <a:spcPts val="0"/>
              </a:spcAft>
              <a:buClr>
                <a:srgbClr val="000000"/>
              </a:buClr>
              <a:buSzPts val="1100"/>
              <a:buFont typeface="Proxima Nova"/>
              <a:buChar char="○"/>
            </a:pPr>
            <a:r>
              <a:rPr lang="en" sz="1100" dirty="0">
                <a:solidFill>
                  <a:srgbClr val="000000"/>
                </a:solidFill>
              </a:rPr>
              <a:t>Clear diurnal patterns with distinct morning/off-peak and evening peak behaviors</a:t>
            </a:r>
            <a:endParaRPr sz="1100" dirty="0">
              <a:solidFill>
                <a:srgbClr val="000000"/>
              </a:solidFill>
            </a:endParaRPr>
          </a:p>
          <a:p>
            <a:pPr marL="914400" lvl="1" indent="-298450" algn="l" rtl="0">
              <a:lnSpc>
                <a:spcPct val="115000"/>
              </a:lnSpc>
              <a:spcBef>
                <a:spcPts val="0"/>
              </a:spcBef>
              <a:spcAft>
                <a:spcPts val="0"/>
              </a:spcAft>
              <a:buClr>
                <a:srgbClr val="000000"/>
              </a:buClr>
              <a:buSzPts val="1100"/>
              <a:buFont typeface="Proxima Nova"/>
              <a:buChar char="○"/>
            </a:pPr>
            <a:r>
              <a:rPr lang="en" sz="1100" dirty="0">
                <a:solidFill>
                  <a:srgbClr val="000000"/>
                </a:solidFill>
              </a:rPr>
              <a:t>Peak hours (e.g., 15–21) consistently show elevated prices</a:t>
            </a:r>
            <a:endParaRPr sz="1100" dirty="0">
              <a:solidFill>
                <a:srgbClr val="000000"/>
              </a:solidFill>
            </a:endParaRPr>
          </a:p>
          <a:p>
            <a:pPr marL="914400" lvl="1" indent="-298450" algn="l" rtl="0">
              <a:lnSpc>
                <a:spcPct val="115000"/>
              </a:lnSpc>
              <a:spcBef>
                <a:spcPts val="0"/>
              </a:spcBef>
              <a:spcAft>
                <a:spcPts val="0"/>
              </a:spcAft>
              <a:buClr>
                <a:srgbClr val="000000"/>
              </a:buClr>
              <a:buSzPts val="1100"/>
              <a:buChar char="○"/>
            </a:pPr>
            <a:r>
              <a:rPr lang="en" sz="1100" dirty="0">
                <a:solidFill>
                  <a:srgbClr val="000000"/>
                </a:solidFill>
              </a:rPr>
              <a:t>Colder months (June) as well as hotter months (May) show consistently higher trends </a:t>
            </a:r>
            <a:endParaRPr sz="1100" dirty="0">
              <a:solidFill>
                <a:srgbClr val="000000"/>
              </a:solidFill>
            </a:endParaRPr>
          </a:p>
          <a:p>
            <a:pPr marL="457200" lvl="0" indent="-298450" algn="l" rtl="0">
              <a:lnSpc>
                <a:spcPct val="115000"/>
              </a:lnSpc>
              <a:spcBef>
                <a:spcPts val="0"/>
              </a:spcBef>
              <a:spcAft>
                <a:spcPts val="0"/>
              </a:spcAft>
              <a:buClr>
                <a:srgbClr val="000000"/>
              </a:buClr>
              <a:buSzPts val="1100"/>
              <a:buFont typeface="Proxima Nova"/>
              <a:buChar char="●"/>
            </a:pPr>
            <a:r>
              <a:rPr lang="en" sz="1100" b="1" dirty="0">
                <a:solidFill>
                  <a:srgbClr val="000000"/>
                </a:solidFill>
              </a:rPr>
              <a:t>Descriptive Statistics &amp; Correlations:</a:t>
            </a:r>
            <a:endParaRPr sz="1100" b="1" dirty="0">
              <a:solidFill>
                <a:srgbClr val="000000"/>
              </a:solidFill>
            </a:endParaRPr>
          </a:p>
          <a:p>
            <a:pPr marL="914400" lvl="1" indent="-298450" algn="l" rtl="0">
              <a:lnSpc>
                <a:spcPct val="115000"/>
              </a:lnSpc>
              <a:spcBef>
                <a:spcPts val="0"/>
              </a:spcBef>
              <a:spcAft>
                <a:spcPts val="0"/>
              </a:spcAft>
              <a:buClr>
                <a:srgbClr val="000000"/>
              </a:buClr>
              <a:buSzPts val="1100"/>
              <a:buFont typeface="Proxima Nova"/>
              <a:buChar char="○"/>
            </a:pPr>
            <a:r>
              <a:rPr lang="en" sz="1100" b="1" dirty="0">
                <a:solidFill>
                  <a:srgbClr val="000000"/>
                </a:solidFill>
              </a:rPr>
              <a:t>Average DA Prices:</a:t>
            </a:r>
            <a:endParaRPr sz="1100" b="1" dirty="0">
              <a:solidFill>
                <a:srgbClr val="000000"/>
              </a:solidFill>
            </a:endParaRPr>
          </a:p>
          <a:p>
            <a:pPr marL="1371600" lvl="2" indent="-298450" algn="l" rtl="0">
              <a:lnSpc>
                <a:spcPct val="115000"/>
              </a:lnSpc>
              <a:spcBef>
                <a:spcPts val="0"/>
              </a:spcBef>
              <a:spcAft>
                <a:spcPts val="0"/>
              </a:spcAft>
              <a:buClr>
                <a:srgbClr val="000000"/>
              </a:buClr>
              <a:buSzPts val="1100"/>
              <a:buFont typeface="Proxima Nova"/>
              <a:buChar char="■"/>
            </a:pPr>
            <a:r>
              <a:rPr lang="en" sz="1100" dirty="0">
                <a:solidFill>
                  <a:srgbClr val="000000"/>
                </a:solidFill>
              </a:rPr>
              <a:t>Houston: $35/MWh, North: $36/MWh, South: $33/MWh, West: $37/MWh</a:t>
            </a:r>
            <a:endParaRPr sz="1100" dirty="0">
              <a:solidFill>
                <a:srgbClr val="000000"/>
              </a:solidFill>
            </a:endParaRPr>
          </a:p>
          <a:p>
            <a:pPr marL="914400" lvl="1" indent="-298450" algn="l" rtl="0">
              <a:lnSpc>
                <a:spcPct val="115000"/>
              </a:lnSpc>
              <a:spcBef>
                <a:spcPts val="0"/>
              </a:spcBef>
              <a:spcAft>
                <a:spcPts val="0"/>
              </a:spcAft>
              <a:buClr>
                <a:srgbClr val="000000"/>
              </a:buClr>
              <a:buSzPts val="1100"/>
              <a:buFont typeface="Proxima Nova"/>
              <a:buChar char="○"/>
            </a:pPr>
            <a:r>
              <a:rPr lang="en" sz="1100" dirty="0">
                <a:solidFill>
                  <a:srgbClr val="000000"/>
                </a:solidFill>
              </a:rPr>
              <a:t>Price volatility: Standard deviations in the range of $3–3.5/MWh</a:t>
            </a:r>
            <a:endParaRPr sz="1100" dirty="0">
              <a:solidFill>
                <a:srgbClr val="000000"/>
              </a:solidFill>
            </a:endParaRPr>
          </a:p>
          <a:p>
            <a:pPr marL="914400" lvl="1" indent="-298450" algn="l" rtl="0">
              <a:lnSpc>
                <a:spcPct val="115000"/>
              </a:lnSpc>
              <a:spcBef>
                <a:spcPts val="0"/>
              </a:spcBef>
              <a:spcAft>
                <a:spcPts val="0"/>
              </a:spcAft>
              <a:buClr>
                <a:srgbClr val="000000"/>
              </a:buClr>
              <a:buSzPts val="1100"/>
              <a:buFont typeface="Proxima Nova"/>
              <a:buChar char="○"/>
            </a:pPr>
            <a:r>
              <a:rPr lang="en" sz="1100" dirty="0">
                <a:solidFill>
                  <a:srgbClr val="000000"/>
                </a:solidFill>
              </a:rPr>
              <a:t>Strong pairwise correlations (≈ 0.99 between hubs) reflecting interconnectedness/efficiency of electricity transfer between hubs</a:t>
            </a:r>
            <a:endParaRPr dirty="0"/>
          </a:p>
        </p:txBody>
      </p:sp>
      <p:sp>
        <p:nvSpPr>
          <p:cNvPr id="255" name="Google Shape;255;p39"/>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t>3. Exploratory Data Analysis: Price Dynamics</a:t>
            </a:r>
            <a:endParaRPr/>
          </a:p>
        </p:txBody>
      </p:sp>
      <p:pic>
        <p:nvPicPr>
          <p:cNvPr id="256" name="Google Shape;256;p39"/>
          <p:cNvPicPr preferRelativeResize="0"/>
          <p:nvPr/>
        </p:nvPicPr>
        <p:blipFill>
          <a:blip r:embed="rId3">
            <a:alphaModFix/>
          </a:blip>
          <a:stretch>
            <a:fillRect/>
          </a:stretch>
        </p:blipFill>
        <p:spPr>
          <a:xfrm>
            <a:off x="5150025" y="1079101"/>
            <a:ext cx="3841576" cy="1906249"/>
          </a:xfrm>
          <a:prstGeom prst="rect">
            <a:avLst/>
          </a:prstGeom>
          <a:noFill/>
          <a:ln>
            <a:noFill/>
          </a:ln>
        </p:spPr>
      </p:pic>
      <p:pic>
        <p:nvPicPr>
          <p:cNvPr id="257" name="Google Shape;257;p39"/>
          <p:cNvPicPr preferRelativeResize="0"/>
          <p:nvPr/>
        </p:nvPicPr>
        <p:blipFill>
          <a:blip r:embed="rId4">
            <a:alphaModFix/>
          </a:blip>
          <a:stretch>
            <a:fillRect/>
          </a:stretch>
        </p:blipFill>
        <p:spPr>
          <a:xfrm>
            <a:off x="5196172" y="3057075"/>
            <a:ext cx="3848103" cy="1906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0"/>
          <p:cNvSpPr txBox="1">
            <a:spLocks noGrp="1"/>
          </p:cNvSpPr>
          <p:nvPr>
            <p:ph type="body" idx="1"/>
          </p:nvPr>
        </p:nvSpPr>
        <p:spPr>
          <a:xfrm>
            <a:off x="295625" y="1194250"/>
            <a:ext cx="4869900" cy="3805200"/>
          </a:xfrm>
          <a:prstGeom prst="rect">
            <a:avLst/>
          </a:prstGeom>
        </p:spPr>
        <p:txBody>
          <a:bodyPr spcFirstLastPara="1" wrap="square" lIns="0" tIns="0" rIns="68575" bIns="0" anchor="t" anchorCtr="0">
            <a:normAutofit/>
          </a:bodyPr>
          <a:lstStyle/>
          <a:p>
            <a:pPr marL="0" lvl="0" indent="0" algn="l" rtl="0">
              <a:lnSpc>
                <a:spcPct val="115000"/>
              </a:lnSpc>
              <a:spcBef>
                <a:spcPts val="0"/>
              </a:spcBef>
              <a:spcAft>
                <a:spcPts val="0"/>
              </a:spcAft>
              <a:buNone/>
            </a:pPr>
            <a:r>
              <a:rPr lang="en" sz="1100" b="1" dirty="0">
                <a:solidFill>
                  <a:srgbClr val="000000"/>
                </a:solidFill>
                <a:latin typeface="Arial"/>
                <a:ea typeface="Arial"/>
                <a:cs typeface="Arial"/>
                <a:sym typeface="Arial"/>
              </a:rPr>
              <a:t>Congestion trading</a:t>
            </a:r>
            <a:r>
              <a:rPr lang="en" sz="1100" dirty="0">
                <a:solidFill>
                  <a:srgbClr val="000000"/>
                </a:solidFill>
                <a:latin typeface="Arial"/>
                <a:ea typeface="Arial"/>
                <a:cs typeface="Arial"/>
                <a:sym typeface="Arial"/>
              </a:rPr>
              <a:t> exploits persistent price differentials between market hubs that occur due to transmission constraints and network limitations. This creates spatial spreads of real-time prices (between nodes)</a:t>
            </a:r>
          </a:p>
          <a:p>
            <a:pPr marL="0" lvl="0" indent="0" algn="l" rtl="0">
              <a:lnSpc>
                <a:spcPct val="115000"/>
              </a:lnSpc>
              <a:spcBef>
                <a:spcPts val="0"/>
              </a:spcBef>
              <a:spcAft>
                <a:spcPts val="0"/>
              </a:spcAft>
              <a:buNone/>
            </a:pPr>
            <a:endParaRPr lang="en" sz="1100" b="1" dirty="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100" b="1" dirty="0">
                <a:solidFill>
                  <a:srgbClr val="000000"/>
                </a:solidFill>
                <a:latin typeface="Arial"/>
                <a:ea typeface="Arial"/>
                <a:cs typeface="Arial"/>
                <a:sym typeface="Arial"/>
              </a:rPr>
              <a:t>Why Including it?</a:t>
            </a:r>
            <a:r>
              <a:rPr lang="en" sz="1100" dirty="0">
                <a:solidFill>
                  <a:srgbClr val="000000"/>
                </a:solidFill>
                <a:latin typeface="Arial"/>
                <a:ea typeface="Arial"/>
                <a:cs typeface="Arial"/>
                <a:sym typeface="Arial"/>
              </a:rPr>
              <a:t> Congestion trading is a common trading strategy in US power market because of the high volatility of spatial spreads that create large opportunities if able to forecast.</a:t>
            </a:r>
          </a:p>
          <a:p>
            <a:pPr marL="0" lvl="0" indent="0" algn="l" rtl="0">
              <a:lnSpc>
                <a:spcPct val="115000"/>
              </a:lnSpc>
              <a:spcBef>
                <a:spcPts val="0"/>
              </a:spcBef>
              <a:spcAft>
                <a:spcPts val="0"/>
              </a:spcAft>
              <a:buNone/>
            </a:pPr>
            <a:endParaRPr sz="1100" b="1" dirty="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100" b="1" dirty="0">
                <a:solidFill>
                  <a:srgbClr val="000000"/>
                </a:solidFill>
                <a:latin typeface="Arial"/>
                <a:ea typeface="Arial"/>
                <a:cs typeface="Arial"/>
                <a:sym typeface="Arial"/>
              </a:rPr>
              <a:t>Node prices spreads in ERCOT: </a:t>
            </a:r>
            <a:r>
              <a:rPr lang="en" sz="1100" dirty="0">
                <a:solidFill>
                  <a:srgbClr val="000000"/>
                </a:solidFill>
                <a:latin typeface="Arial"/>
                <a:ea typeface="Arial"/>
                <a:cs typeface="Arial"/>
                <a:sym typeface="Arial"/>
              </a:rPr>
              <a:t>We plot the hourly average spreads between nodes as well as the empirical distribution and see that on average spreads are very close to zero, but exhibits high volatility.</a:t>
            </a:r>
            <a:endParaRPr sz="1100" dirty="0">
              <a:solidFill>
                <a:srgbClr val="000000"/>
              </a:solidFill>
              <a:latin typeface="Arial"/>
              <a:ea typeface="Arial"/>
              <a:cs typeface="Arial"/>
              <a:sym typeface="Arial"/>
            </a:endParaRPr>
          </a:p>
        </p:txBody>
      </p:sp>
      <p:sp>
        <p:nvSpPr>
          <p:cNvPr id="263" name="Google Shape;263;p40"/>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t>3.1 Exploratory Data Analysis: Congestion Trading </a:t>
            </a:r>
            <a:endParaRPr/>
          </a:p>
        </p:txBody>
      </p:sp>
      <p:pic>
        <p:nvPicPr>
          <p:cNvPr id="264" name="Google Shape;264;p40"/>
          <p:cNvPicPr preferRelativeResize="0"/>
          <p:nvPr/>
        </p:nvPicPr>
        <p:blipFill>
          <a:blip r:embed="rId3">
            <a:alphaModFix/>
          </a:blip>
          <a:stretch>
            <a:fillRect/>
          </a:stretch>
        </p:blipFill>
        <p:spPr>
          <a:xfrm>
            <a:off x="5089325" y="1079101"/>
            <a:ext cx="3673676" cy="1897444"/>
          </a:xfrm>
          <a:prstGeom prst="rect">
            <a:avLst/>
          </a:prstGeom>
          <a:noFill/>
          <a:ln>
            <a:noFill/>
          </a:ln>
        </p:spPr>
      </p:pic>
      <p:pic>
        <p:nvPicPr>
          <p:cNvPr id="265" name="Google Shape;265;p40"/>
          <p:cNvPicPr preferRelativeResize="0"/>
          <p:nvPr/>
        </p:nvPicPr>
        <p:blipFill>
          <a:blip r:embed="rId4">
            <a:alphaModFix/>
          </a:blip>
          <a:stretch>
            <a:fillRect/>
          </a:stretch>
        </p:blipFill>
        <p:spPr>
          <a:xfrm>
            <a:off x="5089323" y="3093651"/>
            <a:ext cx="3673688" cy="1897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1"/>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t>3.2 Exploratory Data Analysis: DART Strategy</a:t>
            </a:r>
            <a:endParaRPr/>
          </a:p>
        </p:txBody>
      </p:sp>
      <p:sp>
        <p:nvSpPr>
          <p:cNvPr id="271" name="Google Shape;271;p41"/>
          <p:cNvSpPr txBox="1">
            <a:spLocks noGrp="1"/>
          </p:cNvSpPr>
          <p:nvPr>
            <p:ph type="body" idx="1"/>
          </p:nvPr>
        </p:nvSpPr>
        <p:spPr>
          <a:xfrm>
            <a:off x="295625" y="1194250"/>
            <a:ext cx="4869900" cy="3805200"/>
          </a:xfrm>
          <a:prstGeom prst="rect">
            <a:avLst/>
          </a:prstGeom>
        </p:spPr>
        <p:txBody>
          <a:bodyPr spcFirstLastPara="1" wrap="square" lIns="0" tIns="0" rIns="68575" bIns="0" anchor="t" anchorCtr="0">
            <a:normAutofit/>
          </a:bodyPr>
          <a:lstStyle/>
          <a:p>
            <a:pPr marL="0" lvl="0" indent="0" algn="l" rtl="0">
              <a:lnSpc>
                <a:spcPct val="115000"/>
              </a:lnSpc>
              <a:spcBef>
                <a:spcPts val="0"/>
              </a:spcBef>
              <a:spcAft>
                <a:spcPts val="0"/>
              </a:spcAft>
              <a:buNone/>
            </a:pPr>
            <a:r>
              <a:rPr lang="en" sz="1100" b="1" dirty="0">
                <a:solidFill>
                  <a:srgbClr val="000000"/>
                </a:solidFill>
                <a:latin typeface="Arial"/>
                <a:ea typeface="Arial"/>
                <a:cs typeface="Arial"/>
                <a:sym typeface="Arial"/>
              </a:rPr>
              <a:t>DART spread trading</a:t>
            </a:r>
            <a:r>
              <a:rPr lang="en" sz="1100" dirty="0">
                <a:solidFill>
                  <a:srgbClr val="000000"/>
                </a:solidFill>
                <a:latin typeface="Arial"/>
                <a:ea typeface="Arial"/>
                <a:cs typeface="Arial"/>
                <a:sym typeface="Arial"/>
              </a:rPr>
              <a:t> captures the difference between Day-Ahead (DA) and Real-Time (RT) market prices to exploit market inefficiencies. </a:t>
            </a:r>
            <a:r>
              <a:rPr lang="en" sz="1100" b="1" dirty="0">
                <a:solidFill>
                  <a:srgbClr val="000000"/>
                </a:solidFill>
                <a:latin typeface="Arial"/>
                <a:ea typeface="Arial"/>
                <a:cs typeface="Arial"/>
                <a:sym typeface="Arial"/>
              </a:rPr>
              <a:t>Why It’s Included</a:t>
            </a:r>
            <a:r>
              <a:rPr lang="en" sz="1100" dirty="0">
                <a:solidFill>
                  <a:srgbClr val="000000"/>
                </a:solidFill>
                <a:latin typeface="Arial"/>
                <a:ea typeface="Arial"/>
                <a:cs typeface="Arial"/>
                <a:sym typeface="Arial"/>
              </a:rPr>
              <a:t>: </a:t>
            </a:r>
            <a:r>
              <a:rPr lang="fr-FR" sz="1100" dirty="0">
                <a:solidFill>
                  <a:srgbClr val="000000"/>
                </a:solidFill>
                <a:latin typeface="Arial"/>
                <a:ea typeface="Arial"/>
                <a:cs typeface="Arial"/>
                <a:sym typeface="Arial"/>
              </a:rPr>
              <a:t>The time spreads </a:t>
            </a:r>
            <a:r>
              <a:rPr lang="fr-FR" sz="1100" dirty="0" err="1">
                <a:solidFill>
                  <a:srgbClr val="000000"/>
                </a:solidFill>
                <a:latin typeface="Arial"/>
                <a:ea typeface="Arial"/>
                <a:cs typeface="Arial"/>
                <a:sym typeface="Arial"/>
              </a:rPr>
              <a:t>is</a:t>
            </a:r>
            <a:r>
              <a:rPr lang="fr-FR" sz="1100" dirty="0">
                <a:solidFill>
                  <a:srgbClr val="000000"/>
                </a:solidFill>
                <a:latin typeface="Arial"/>
                <a:ea typeface="Arial"/>
                <a:cs typeface="Arial"/>
                <a:sym typeface="Arial"/>
              </a:rPr>
              <a:t> due to last-moment </a:t>
            </a:r>
            <a:r>
              <a:rPr lang="fr-FR" sz="1100" dirty="0" err="1">
                <a:solidFill>
                  <a:srgbClr val="000000"/>
                </a:solidFill>
                <a:latin typeface="Arial"/>
                <a:ea typeface="Arial"/>
                <a:cs typeface="Arial"/>
                <a:sym typeface="Arial"/>
              </a:rPr>
              <a:t>forecasting</a:t>
            </a:r>
            <a:r>
              <a:rPr lang="fr-FR" sz="1100" dirty="0">
                <a:solidFill>
                  <a:srgbClr val="000000"/>
                </a:solidFill>
                <a:latin typeface="Arial"/>
                <a:ea typeface="Arial"/>
                <a:cs typeface="Arial"/>
                <a:sym typeface="Arial"/>
              </a:rPr>
              <a:t> </a:t>
            </a:r>
            <a:r>
              <a:rPr lang="fr-FR" sz="1100" dirty="0" err="1">
                <a:solidFill>
                  <a:srgbClr val="000000"/>
                </a:solidFill>
                <a:latin typeface="Arial"/>
                <a:ea typeface="Arial"/>
                <a:cs typeface="Arial"/>
                <a:sym typeface="Arial"/>
              </a:rPr>
              <a:t>errors</a:t>
            </a:r>
            <a:r>
              <a:rPr lang="fr-FR" sz="1100" dirty="0">
                <a:solidFill>
                  <a:srgbClr val="000000"/>
                </a:solidFill>
                <a:latin typeface="Arial"/>
                <a:ea typeface="Arial"/>
                <a:cs typeface="Arial"/>
                <a:sym typeface="Arial"/>
              </a:rPr>
              <a:t> (in production and </a:t>
            </a:r>
            <a:r>
              <a:rPr lang="fr-FR" sz="1100" dirty="0" err="1">
                <a:solidFill>
                  <a:srgbClr val="000000"/>
                </a:solidFill>
                <a:latin typeface="Arial"/>
                <a:ea typeface="Arial"/>
                <a:cs typeface="Arial"/>
                <a:sym typeface="Arial"/>
              </a:rPr>
              <a:t>demand</a:t>
            </a:r>
            <a:r>
              <a:rPr lang="fr-FR" sz="1100" dirty="0">
                <a:solidFill>
                  <a:srgbClr val="000000"/>
                </a:solidFill>
                <a:latin typeface="Arial"/>
                <a:ea typeface="Arial"/>
                <a:cs typeface="Arial"/>
                <a:sym typeface="Arial"/>
              </a:rPr>
              <a:t>). The main </a:t>
            </a:r>
            <a:r>
              <a:rPr lang="fr-FR" sz="1100" dirty="0" err="1">
                <a:solidFill>
                  <a:srgbClr val="000000"/>
                </a:solidFill>
                <a:latin typeface="Arial"/>
                <a:ea typeface="Arial"/>
                <a:cs typeface="Arial"/>
                <a:sym typeface="Arial"/>
              </a:rPr>
              <a:t>reason</a:t>
            </a:r>
            <a:r>
              <a:rPr lang="fr-FR" sz="1100" dirty="0">
                <a:solidFill>
                  <a:srgbClr val="000000"/>
                </a:solidFill>
                <a:latin typeface="Arial"/>
                <a:ea typeface="Arial"/>
                <a:cs typeface="Arial"/>
                <a:sym typeface="Arial"/>
              </a:rPr>
              <a:t> for </a:t>
            </a:r>
            <a:r>
              <a:rPr lang="fr-FR" sz="1100" dirty="0" err="1">
                <a:solidFill>
                  <a:srgbClr val="000000"/>
                </a:solidFill>
                <a:latin typeface="Arial"/>
                <a:ea typeface="Arial"/>
                <a:cs typeface="Arial"/>
                <a:sym typeface="Arial"/>
              </a:rPr>
              <a:t>those</a:t>
            </a:r>
            <a:r>
              <a:rPr lang="fr-FR" sz="1100" dirty="0">
                <a:solidFill>
                  <a:srgbClr val="000000"/>
                </a:solidFill>
                <a:latin typeface="Arial"/>
                <a:ea typeface="Arial"/>
                <a:cs typeface="Arial"/>
                <a:sym typeface="Arial"/>
              </a:rPr>
              <a:t> </a:t>
            </a:r>
            <a:r>
              <a:rPr lang="fr-FR" sz="1100" dirty="0" err="1">
                <a:solidFill>
                  <a:srgbClr val="000000"/>
                </a:solidFill>
                <a:latin typeface="Arial"/>
                <a:ea typeface="Arial"/>
                <a:cs typeface="Arial"/>
                <a:sym typeface="Arial"/>
              </a:rPr>
              <a:t>forecasting</a:t>
            </a:r>
            <a:r>
              <a:rPr lang="fr-FR" sz="1100" dirty="0">
                <a:solidFill>
                  <a:srgbClr val="000000"/>
                </a:solidFill>
                <a:latin typeface="Arial"/>
                <a:ea typeface="Arial"/>
                <a:cs typeface="Arial"/>
                <a:sym typeface="Arial"/>
              </a:rPr>
              <a:t> </a:t>
            </a:r>
            <a:r>
              <a:rPr lang="fr-FR" sz="1100" dirty="0" err="1">
                <a:solidFill>
                  <a:srgbClr val="000000"/>
                </a:solidFill>
                <a:latin typeface="Arial"/>
                <a:ea typeface="Arial"/>
                <a:cs typeface="Arial"/>
                <a:sym typeface="Arial"/>
              </a:rPr>
              <a:t>errors</a:t>
            </a:r>
            <a:r>
              <a:rPr lang="fr-FR" sz="1100" dirty="0">
                <a:solidFill>
                  <a:srgbClr val="000000"/>
                </a:solidFill>
                <a:latin typeface="Arial"/>
                <a:ea typeface="Arial"/>
                <a:cs typeface="Arial"/>
                <a:sym typeface="Arial"/>
              </a:rPr>
              <a:t> </a:t>
            </a:r>
            <a:r>
              <a:rPr lang="fr-FR" sz="1100" dirty="0" err="1">
                <a:solidFill>
                  <a:srgbClr val="000000"/>
                </a:solidFill>
                <a:latin typeface="Arial"/>
                <a:ea typeface="Arial"/>
                <a:cs typeface="Arial"/>
                <a:sym typeface="Arial"/>
              </a:rPr>
              <a:t>is</a:t>
            </a:r>
            <a:r>
              <a:rPr lang="fr-FR" sz="1100" dirty="0">
                <a:solidFill>
                  <a:srgbClr val="000000"/>
                </a:solidFill>
                <a:latin typeface="Arial"/>
                <a:ea typeface="Arial"/>
                <a:cs typeface="Arial"/>
                <a:sym typeface="Arial"/>
              </a:rPr>
              <a:t> the </a:t>
            </a:r>
            <a:r>
              <a:rPr lang="fr-FR" sz="1100" dirty="0" err="1">
                <a:solidFill>
                  <a:srgbClr val="000000"/>
                </a:solidFill>
                <a:latin typeface="Arial"/>
                <a:ea typeface="Arial"/>
                <a:cs typeface="Arial"/>
                <a:sym typeface="Arial"/>
              </a:rPr>
              <a:t>weather</a:t>
            </a:r>
            <a:endParaRPr lang="fr-FR" sz="1100" dirty="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100" dirty="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100" b="1" dirty="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100" b="1" dirty="0">
                <a:solidFill>
                  <a:srgbClr val="000000"/>
                </a:solidFill>
                <a:latin typeface="Arial"/>
                <a:ea typeface="Arial"/>
                <a:cs typeface="Arial"/>
                <a:sym typeface="Arial"/>
              </a:rPr>
              <a:t>Methods &amp; Analysis:</a:t>
            </a:r>
            <a:endParaRPr sz="1100" b="1" dirty="0">
              <a:solidFill>
                <a:srgbClr val="000000"/>
              </a:solidFill>
              <a:latin typeface="Arial"/>
              <a:ea typeface="Arial"/>
              <a:cs typeface="Arial"/>
              <a:sym typeface="Arial"/>
            </a:endParaRPr>
          </a:p>
          <a:p>
            <a:pPr marL="457200" lvl="0" indent="-277495" algn="l" rtl="0">
              <a:lnSpc>
                <a:spcPct val="115000"/>
              </a:lnSpc>
              <a:spcBef>
                <a:spcPts val="0"/>
              </a:spcBef>
              <a:spcAft>
                <a:spcPts val="0"/>
              </a:spcAft>
              <a:buClr>
                <a:srgbClr val="000000"/>
              </a:buClr>
              <a:buSzPct val="100000"/>
              <a:buFont typeface="Arial"/>
              <a:buChar char="●"/>
            </a:pPr>
            <a:r>
              <a:rPr lang="en" sz="1100" b="1" dirty="0">
                <a:solidFill>
                  <a:srgbClr val="000000"/>
                </a:solidFill>
                <a:latin typeface="Arial"/>
                <a:ea typeface="Arial"/>
                <a:cs typeface="Arial"/>
                <a:sym typeface="Arial"/>
              </a:rPr>
              <a:t>Data Alignment &amp; Spread Calculation: </a:t>
            </a:r>
            <a:r>
              <a:rPr lang="en" sz="1100" dirty="0">
                <a:solidFill>
                  <a:srgbClr val="000000"/>
                </a:solidFill>
                <a:latin typeface="Arial"/>
                <a:ea typeface="Arial"/>
                <a:cs typeface="Arial"/>
                <a:sym typeface="Arial"/>
              </a:rPr>
              <a:t>Merge DA and RT data by delivery date and hour to compute the DART spread</a:t>
            </a:r>
            <a:endParaRPr sz="1100" dirty="0">
              <a:solidFill>
                <a:srgbClr val="000000"/>
              </a:solidFill>
              <a:latin typeface="Arial"/>
              <a:ea typeface="Arial"/>
              <a:cs typeface="Arial"/>
              <a:sym typeface="Arial"/>
            </a:endParaRPr>
          </a:p>
          <a:p>
            <a:pPr marL="457200" lvl="0" indent="-277495" algn="l" rtl="0">
              <a:lnSpc>
                <a:spcPct val="115000"/>
              </a:lnSpc>
              <a:spcBef>
                <a:spcPts val="0"/>
              </a:spcBef>
              <a:spcAft>
                <a:spcPts val="0"/>
              </a:spcAft>
              <a:buClr>
                <a:srgbClr val="000000"/>
              </a:buClr>
              <a:buSzPct val="100000"/>
              <a:buFont typeface="Arial"/>
              <a:buChar char="●"/>
            </a:pPr>
            <a:r>
              <a:rPr lang="en" sz="1100" b="1" dirty="0">
                <a:solidFill>
                  <a:srgbClr val="000000"/>
                </a:solidFill>
                <a:latin typeface="Arial"/>
                <a:ea typeface="Arial"/>
                <a:cs typeface="Arial"/>
                <a:sym typeface="Arial"/>
              </a:rPr>
              <a:t>Time-of-Day Analysis: </a:t>
            </a:r>
            <a:r>
              <a:rPr lang="en" sz="1100" dirty="0">
                <a:solidFill>
                  <a:srgbClr val="000000"/>
                </a:solidFill>
                <a:latin typeface="Arial"/>
                <a:ea typeface="Arial"/>
                <a:cs typeface="Arial"/>
                <a:sym typeface="Arial"/>
              </a:rPr>
              <a:t>Compute hourly statistics to determine the probability and expected value of positive versus negative spreads</a:t>
            </a:r>
            <a:endParaRPr sz="1100" dirty="0">
              <a:solidFill>
                <a:srgbClr val="000000"/>
              </a:solidFill>
              <a:latin typeface="Arial"/>
              <a:ea typeface="Arial"/>
              <a:cs typeface="Arial"/>
              <a:sym typeface="Arial"/>
            </a:endParaRPr>
          </a:p>
          <a:p>
            <a:pPr marL="457200" lvl="0" indent="-277495" algn="l" rtl="0">
              <a:lnSpc>
                <a:spcPct val="115000"/>
              </a:lnSpc>
              <a:spcBef>
                <a:spcPts val="0"/>
              </a:spcBef>
              <a:spcAft>
                <a:spcPts val="0"/>
              </a:spcAft>
              <a:buClr>
                <a:srgbClr val="000000"/>
              </a:buClr>
              <a:buSzPct val="100000"/>
              <a:buFont typeface="Arial"/>
              <a:buChar char="●"/>
            </a:pPr>
            <a:r>
              <a:rPr lang="en" sz="1100" b="1" dirty="0">
                <a:solidFill>
                  <a:srgbClr val="000000"/>
                </a:solidFill>
                <a:latin typeface="Arial"/>
                <a:ea typeface="Arial"/>
                <a:cs typeface="Arial"/>
                <a:sym typeface="Arial"/>
              </a:rPr>
              <a:t>Seasonal and Day-type Effects: </a:t>
            </a:r>
            <a:r>
              <a:rPr lang="en" sz="1100" dirty="0">
                <a:solidFill>
                  <a:srgbClr val="000000"/>
                </a:solidFill>
                <a:latin typeface="Arial"/>
                <a:ea typeface="Arial"/>
                <a:cs typeface="Arial"/>
                <a:sym typeface="Arial"/>
              </a:rPr>
              <a:t>Compare monthly patterns and weekend vs. weekday differences to identify consistent opportunities</a:t>
            </a:r>
            <a:endParaRPr sz="1100" dirty="0">
              <a:solidFill>
                <a:srgbClr val="000000"/>
              </a:solidFill>
              <a:latin typeface="Arial"/>
              <a:ea typeface="Arial"/>
              <a:cs typeface="Arial"/>
              <a:sym typeface="Arial"/>
            </a:endParaRPr>
          </a:p>
        </p:txBody>
      </p:sp>
      <p:pic>
        <p:nvPicPr>
          <p:cNvPr id="272" name="Google Shape;272;p41"/>
          <p:cNvPicPr preferRelativeResize="0"/>
          <p:nvPr/>
        </p:nvPicPr>
        <p:blipFill>
          <a:blip r:embed="rId3">
            <a:alphaModFix/>
          </a:blip>
          <a:stretch>
            <a:fillRect/>
          </a:stretch>
        </p:blipFill>
        <p:spPr>
          <a:xfrm>
            <a:off x="5165524" y="1722335"/>
            <a:ext cx="3846045" cy="23830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2"/>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dirty="0"/>
              <a:t>3.3 Exploratory Data Analysis: Inter-Hub Relationships</a:t>
            </a:r>
            <a:endParaRPr dirty="0"/>
          </a:p>
        </p:txBody>
      </p:sp>
      <p:sp>
        <p:nvSpPr>
          <p:cNvPr id="279" name="Google Shape;279;p42"/>
          <p:cNvSpPr txBox="1">
            <a:spLocks noGrp="1"/>
          </p:cNvSpPr>
          <p:nvPr>
            <p:ph type="body" idx="1"/>
          </p:nvPr>
        </p:nvSpPr>
        <p:spPr>
          <a:xfrm>
            <a:off x="295625" y="1194250"/>
            <a:ext cx="4869900" cy="3805200"/>
          </a:xfrm>
          <a:prstGeom prst="rect">
            <a:avLst/>
          </a:prstGeom>
        </p:spPr>
        <p:txBody>
          <a:bodyPr spcFirstLastPara="1" wrap="square" lIns="0" tIns="0" rIns="68575" bIns="0" anchor="t" anchorCtr="0">
            <a:normAutofit/>
          </a:bodyPr>
          <a:lstStyle/>
          <a:p>
            <a:pPr marL="0" lvl="0" indent="0" algn="l" rtl="0">
              <a:lnSpc>
                <a:spcPct val="115000"/>
              </a:lnSpc>
              <a:spcBef>
                <a:spcPts val="0"/>
              </a:spcBef>
              <a:spcAft>
                <a:spcPts val="0"/>
              </a:spcAft>
              <a:buNone/>
            </a:pPr>
            <a:r>
              <a:rPr lang="en" sz="1100" b="1" dirty="0">
                <a:solidFill>
                  <a:srgbClr val="000000"/>
                </a:solidFill>
                <a:latin typeface="Arial"/>
                <a:ea typeface="Arial"/>
                <a:cs typeface="Arial"/>
                <a:sym typeface="Arial"/>
              </a:rPr>
              <a:t>Inter-hub relationship trading</a:t>
            </a:r>
            <a:r>
              <a:rPr lang="en" sz="1100" dirty="0">
                <a:solidFill>
                  <a:srgbClr val="000000"/>
                </a:solidFill>
                <a:latin typeface="Arial"/>
                <a:ea typeface="Arial"/>
                <a:cs typeface="Arial"/>
                <a:sym typeface="Arial"/>
              </a:rPr>
              <a:t> leverages dynamic correlations, lead-lag effects, and temporal shifts among different market hubs to forecast price movements. </a:t>
            </a:r>
            <a:r>
              <a:rPr lang="en" sz="1100" b="1" dirty="0">
                <a:solidFill>
                  <a:srgbClr val="000000"/>
                </a:solidFill>
                <a:latin typeface="Arial"/>
                <a:ea typeface="Arial"/>
                <a:cs typeface="Arial"/>
                <a:sym typeface="Arial"/>
              </a:rPr>
              <a:t>Why It’s Included:</a:t>
            </a:r>
            <a:r>
              <a:rPr lang="en" sz="1100" dirty="0">
                <a:solidFill>
                  <a:srgbClr val="000000"/>
                </a:solidFill>
                <a:latin typeface="Arial"/>
                <a:ea typeface="Arial"/>
                <a:cs typeface="Arial"/>
                <a:sym typeface="Arial"/>
              </a:rPr>
              <a:t> It is included because understanding these interdependencies adds diversification to trading signals and helps optimize trade timing.</a:t>
            </a:r>
            <a:endParaRPr sz="1100" dirty="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100" b="1" dirty="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100" b="1" dirty="0">
                <a:solidFill>
                  <a:srgbClr val="000000"/>
                </a:solidFill>
                <a:latin typeface="Arial"/>
                <a:ea typeface="Arial"/>
                <a:cs typeface="Arial"/>
                <a:sym typeface="Arial"/>
              </a:rPr>
              <a:t>Methods &amp; Analysis:</a:t>
            </a:r>
            <a:endParaRPr sz="1100" b="1" dirty="0">
              <a:solidFill>
                <a:srgbClr val="000000"/>
              </a:solidFill>
              <a:latin typeface="Arial"/>
              <a:ea typeface="Arial"/>
              <a:cs typeface="Arial"/>
              <a:sym typeface="Arial"/>
            </a:endParaRPr>
          </a:p>
          <a:p>
            <a:pPr marL="457200" lvl="0" indent="-277495" algn="l" rtl="0">
              <a:lnSpc>
                <a:spcPct val="115000"/>
              </a:lnSpc>
              <a:spcBef>
                <a:spcPts val="0"/>
              </a:spcBef>
              <a:spcAft>
                <a:spcPts val="0"/>
              </a:spcAft>
              <a:buClr>
                <a:srgbClr val="000000"/>
              </a:buClr>
              <a:buSzPct val="100000"/>
              <a:buFont typeface="Arial"/>
              <a:buChar char="●"/>
            </a:pPr>
            <a:r>
              <a:rPr lang="en" sz="1100" b="1" dirty="0">
                <a:solidFill>
                  <a:srgbClr val="000000"/>
                </a:solidFill>
                <a:latin typeface="Arial"/>
                <a:ea typeface="Arial"/>
                <a:cs typeface="Arial"/>
                <a:sym typeface="Arial"/>
              </a:rPr>
              <a:t>Correlation Analysis: </a:t>
            </a:r>
            <a:r>
              <a:rPr lang="en" sz="1100" dirty="0">
                <a:solidFill>
                  <a:srgbClr val="000000"/>
                </a:solidFill>
                <a:latin typeface="Arial"/>
                <a:ea typeface="Arial"/>
                <a:cs typeface="Arial"/>
                <a:sym typeface="Arial"/>
              </a:rPr>
              <a:t>Calculate baseline correlation matrices and visualize co-movements using heat maps</a:t>
            </a:r>
            <a:endParaRPr sz="1100" dirty="0">
              <a:solidFill>
                <a:srgbClr val="000000"/>
              </a:solidFill>
              <a:latin typeface="Arial"/>
              <a:ea typeface="Arial"/>
              <a:cs typeface="Arial"/>
              <a:sym typeface="Arial"/>
            </a:endParaRPr>
          </a:p>
          <a:p>
            <a:pPr marL="457200" lvl="0" indent="-277495" algn="l" rtl="0">
              <a:lnSpc>
                <a:spcPct val="115000"/>
              </a:lnSpc>
              <a:spcBef>
                <a:spcPts val="0"/>
              </a:spcBef>
              <a:spcAft>
                <a:spcPts val="0"/>
              </a:spcAft>
              <a:buClr>
                <a:srgbClr val="000000"/>
              </a:buClr>
              <a:buSzPct val="100000"/>
              <a:buFont typeface="Arial"/>
              <a:buChar char="●"/>
            </a:pPr>
            <a:r>
              <a:rPr lang="en" sz="1100" b="1" dirty="0">
                <a:solidFill>
                  <a:srgbClr val="000000"/>
                </a:solidFill>
                <a:latin typeface="Arial"/>
                <a:ea typeface="Arial"/>
                <a:cs typeface="Arial"/>
                <a:sym typeface="Arial"/>
              </a:rPr>
              <a:t>Lead-Lag Dynamics: </a:t>
            </a:r>
            <a:r>
              <a:rPr lang="en" sz="1100" dirty="0">
                <a:solidFill>
                  <a:srgbClr val="000000"/>
                </a:solidFill>
                <a:latin typeface="Arial"/>
                <a:ea typeface="Arial"/>
                <a:cs typeface="Arial"/>
                <a:sym typeface="Arial"/>
              </a:rPr>
              <a:t>Analyze lagged price series with cross-correlation techniques to identify predictive time lags</a:t>
            </a:r>
            <a:endParaRPr sz="1100" dirty="0">
              <a:solidFill>
                <a:srgbClr val="000000"/>
              </a:solidFill>
              <a:latin typeface="Arial"/>
              <a:ea typeface="Arial"/>
              <a:cs typeface="Arial"/>
              <a:sym typeface="Arial"/>
            </a:endParaRPr>
          </a:p>
          <a:p>
            <a:pPr marL="457200" lvl="0" indent="-277495" algn="l" rtl="0">
              <a:lnSpc>
                <a:spcPct val="115000"/>
              </a:lnSpc>
              <a:spcBef>
                <a:spcPts val="0"/>
              </a:spcBef>
              <a:spcAft>
                <a:spcPts val="0"/>
              </a:spcAft>
              <a:buClr>
                <a:srgbClr val="000000"/>
              </a:buClr>
              <a:buSzPct val="100000"/>
              <a:buFont typeface="Arial"/>
              <a:buChar char="●"/>
            </a:pPr>
            <a:r>
              <a:rPr lang="en" sz="1100" b="1" dirty="0">
                <a:solidFill>
                  <a:srgbClr val="000000"/>
                </a:solidFill>
                <a:latin typeface="Arial"/>
                <a:ea typeface="Arial"/>
                <a:cs typeface="Arial"/>
                <a:sym typeface="Arial"/>
              </a:rPr>
              <a:t>Temporal Correlation Shifts: </a:t>
            </a:r>
            <a:r>
              <a:rPr lang="en" sz="1100" dirty="0">
                <a:solidFill>
                  <a:srgbClr val="000000"/>
                </a:solidFill>
                <a:latin typeface="Arial"/>
                <a:ea typeface="Arial"/>
                <a:cs typeface="Arial"/>
                <a:sym typeface="Arial"/>
              </a:rPr>
              <a:t>Monitor deviations from baseline correlations by hour, month, and day type</a:t>
            </a:r>
            <a:endParaRPr sz="1100" dirty="0">
              <a:solidFill>
                <a:srgbClr val="000000"/>
              </a:solidFill>
              <a:latin typeface="Arial"/>
              <a:ea typeface="Arial"/>
              <a:cs typeface="Arial"/>
              <a:sym typeface="Arial"/>
            </a:endParaRPr>
          </a:p>
          <a:p>
            <a:pPr marL="457200" lvl="0" indent="-277495" algn="l" rtl="0">
              <a:lnSpc>
                <a:spcPct val="115000"/>
              </a:lnSpc>
              <a:spcBef>
                <a:spcPts val="0"/>
              </a:spcBef>
              <a:spcAft>
                <a:spcPts val="0"/>
              </a:spcAft>
              <a:buClr>
                <a:srgbClr val="000000"/>
              </a:buClr>
              <a:buSzPct val="100000"/>
              <a:buFont typeface="Arial"/>
              <a:buChar char="●"/>
            </a:pPr>
            <a:r>
              <a:rPr lang="en" sz="1100" b="1" dirty="0">
                <a:solidFill>
                  <a:srgbClr val="000000"/>
                </a:solidFill>
                <a:latin typeface="Arial"/>
                <a:ea typeface="Arial"/>
                <a:cs typeface="Arial"/>
                <a:sym typeface="Arial"/>
              </a:rPr>
              <a:t>Integrated Relationship Trading: </a:t>
            </a:r>
            <a:r>
              <a:rPr lang="en" sz="1100" dirty="0">
                <a:solidFill>
                  <a:srgbClr val="000000"/>
                </a:solidFill>
                <a:latin typeface="Arial"/>
                <a:ea typeface="Arial"/>
                <a:cs typeface="Arial"/>
                <a:sym typeface="Arial"/>
              </a:rPr>
              <a:t>Combine multiple metrics (correlation strength, lead times, event detection) to score and prioritize trading opportunities</a:t>
            </a:r>
            <a:endParaRPr sz="1100" dirty="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lang="fr-FR" sz="1100" dirty="0">
              <a:solidFill>
                <a:srgbClr val="000000"/>
              </a:solidFill>
              <a:latin typeface="Arial"/>
              <a:ea typeface="Arial"/>
              <a:cs typeface="Arial"/>
              <a:sym typeface="Arial"/>
            </a:endParaRPr>
          </a:p>
        </p:txBody>
      </p:sp>
      <p:pic>
        <p:nvPicPr>
          <p:cNvPr id="280" name="Google Shape;280;p42"/>
          <p:cNvPicPr preferRelativeResize="0"/>
          <p:nvPr/>
        </p:nvPicPr>
        <p:blipFill>
          <a:blip r:embed="rId3">
            <a:alphaModFix/>
          </a:blip>
          <a:stretch>
            <a:fillRect/>
          </a:stretch>
        </p:blipFill>
        <p:spPr>
          <a:xfrm>
            <a:off x="5690258" y="1658221"/>
            <a:ext cx="2621321" cy="237144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dirty="0"/>
              <a:t>3.4 Exploratory Data Analysis: Gas Prices</a:t>
            </a:r>
            <a:endParaRPr dirty="0"/>
          </a:p>
        </p:txBody>
      </p:sp>
      <p:sp>
        <p:nvSpPr>
          <p:cNvPr id="287" name="Google Shape;287;p43"/>
          <p:cNvSpPr txBox="1">
            <a:spLocks noGrp="1"/>
          </p:cNvSpPr>
          <p:nvPr>
            <p:ph type="body" idx="1"/>
          </p:nvPr>
        </p:nvSpPr>
        <p:spPr>
          <a:xfrm>
            <a:off x="295625" y="1194250"/>
            <a:ext cx="4869900" cy="3805200"/>
          </a:xfrm>
          <a:prstGeom prst="rect">
            <a:avLst/>
          </a:prstGeom>
        </p:spPr>
        <p:txBody>
          <a:bodyPr spcFirstLastPara="1" wrap="square" lIns="0" tIns="0" rIns="68575" bIns="0" anchor="t" anchorCtr="0">
            <a:normAutofit/>
          </a:bodyPr>
          <a:lstStyle/>
          <a:p>
            <a:pPr marL="0" lvl="0" indent="0" algn="l" rtl="0">
              <a:lnSpc>
                <a:spcPct val="115000"/>
              </a:lnSpc>
              <a:spcBef>
                <a:spcPts val="0"/>
              </a:spcBef>
              <a:spcAft>
                <a:spcPts val="0"/>
              </a:spcAft>
              <a:buNone/>
            </a:pPr>
            <a:r>
              <a:rPr lang="en" sz="1100" b="1">
                <a:solidFill>
                  <a:srgbClr val="000000"/>
                </a:solidFill>
                <a:latin typeface="Arial"/>
                <a:ea typeface="Arial"/>
                <a:cs typeface="Arial"/>
                <a:sym typeface="Arial"/>
              </a:rPr>
              <a:t>Gas prices can influence LMPs as a part of the total production comes from gas turbines, who are dependent on the gas price. Therefore, the cost of production of those plants depend on the gas price. We may want to check if it has some impact on the DART spread</a:t>
            </a:r>
            <a:endParaRPr sz="11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1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100" b="1">
                <a:solidFill>
                  <a:srgbClr val="000000"/>
                </a:solidFill>
                <a:latin typeface="Arial"/>
                <a:ea typeface="Arial"/>
                <a:cs typeface="Arial"/>
                <a:sym typeface="Arial"/>
              </a:rPr>
              <a:t>We will use the Henry hub spot price as it represent the spot price of the gas in the pipelines entering in texas</a:t>
            </a:r>
            <a:endParaRPr sz="11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1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100" b="1">
                <a:solidFill>
                  <a:srgbClr val="000000"/>
                </a:solidFill>
                <a:latin typeface="Arial"/>
                <a:ea typeface="Arial"/>
                <a:cs typeface="Arial"/>
                <a:sym typeface="Arial"/>
              </a:rPr>
              <a:t>We see that there is no linear relationship between the DART spread and the gas price. We will see later, if combined with other feature, it helps explain the DART spread</a:t>
            </a:r>
            <a:endParaRPr sz="1100" b="1">
              <a:solidFill>
                <a:srgbClr val="000000"/>
              </a:solidFill>
              <a:latin typeface="Arial"/>
              <a:ea typeface="Arial"/>
              <a:cs typeface="Arial"/>
              <a:sym typeface="Arial"/>
            </a:endParaRPr>
          </a:p>
        </p:txBody>
      </p:sp>
      <p:pic>
        <p:nvPicPr>
          <p:cNvPr id="288" name="Google Shape;288;p43"/>
          <p:cNvPicPr preferRelativeResize="0"/>
          <p:nvPr/>
        </p:nvPicPr>
        <p:blipFill>
          <a:blip r:embed="rId3">
            <a:alphaModFix/>
          </a:blip>
          <a:stretch>
            <a:fillRect/>
          </a:stretch>
        </p:blipFill>
        <p:spPr>
          <a:xfrm>
            <a:off x="5888725" y="1064324"/>
            <a:ext cx="2815775" cy="2011750"/>
          </a:xfrm>
          <a:prstGeom prst="rect">
            <a:avLst/>
          </a:prstGeom>
          <a:noFill/>
          <a:ln>
            <a:noFill/>
          </a:ln>
        </p:spPr>
      </p:pic>
      <p:pic>
        <p:nvPicPr>
          <p:cNvPr id="289" name="Google Shape;289;p43"/>
          <p:cNvPicPr preferRelativeResize="0"/>
          <p:nvPr/>
        </p:nvPicPr>
        <p:blipFill>
          <a:blip r:embed="rId4">
            <a:alphaModFix/>
          </a:blip>
          <a:stretch>
            <a:fillRect/>
          </a:stretch>
        </p:blipFill>
        <p:spPr>
          <a:xfrm>
            <a:off x="5531325" y="3709794"/>
            <a:ext cx="3173175" cy="647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dirty="0"/>
              <a:t>3.5 Exploratory Data Analysis: Wind &amp; Solar</a:t>
            </a:r>
            <a:endParaRPr dirty="0"/>
          </a:p>
        </p:txBody>
      </p:sp>
      <p:sp>
        <p:nvSpPr>
          <p:cNvPr id="295" name="Google Shape;295;p44"/>
          <p:cNvSpPr txBox="1">
            <a:spLocks noGrp="1"/>
          </p:cNvSpPr>
          <p:nvPr>
            <p:ph type="body" idx="1"/>
          </p:nvPr>
        </p:nvSpPr>
        <p:spPr>
          <a:xfrm>
            <a:off x="295625" y="1194250"/>
            <a:ext cx="4869900" cy="3805200"/>
          </a:xfrm>
          <a:prstGeom prst="rect">
            <a:avLst/>
          </a:prstGeom>
        </p:spPr>
        <p:txBody>
          <a:bodyPr spcFirstLastPara="1" wrap="square" lIns="0" tIns="0" rIns="68575" bIns="0" anchor="t" anchorCtr="0">
            <a:normAutofit/>
          </a:bodyPr>
          <a:lstStyle/>
          <a:p>
            <a:pPr marL="0" lvl="0" indent="0" algn="l" rtl="0">
              <a:lnSpc>
                <a:spcPct val="115000"/>
              </a:lnSpc>
              <a:spcBef>
                <a:spcPts val="0"/>
              </a:spcBef>
              <a:spcAft>
                <a:spcPts val="0"/>
              </a:spcAft>
              <a:buNone/>
            </a:pPr>
            <a:r>
              <a:rPr lang="en" sz="1100" b="1">
                <a:solidFill>
                  <a:srgbClr val="000000"/>
                </a:solidFill>
                <a:latin typeface="Arial"/>
                <a:ea typeface="Arial"/>
                <a:cs typeface="Arial"/>
                <a:sym typeface="Arial"/>
              </a:rPr>
              <a:t>Renewable energies have a big impact on LMPs, and also on DART spread. Indeed, being difficult to forecast precisely their production, their unpredicted  variability causes imbalance on the grid (leading to spikes).</a:t>
            </a:r>
            <a:endParaRPr sz="11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br>
              <a:rPr lang="en" sz="1100" b="1">
                <a:solidFill>
                  <a:srgbClr val="000000"/>
                </a:solidFill>
                <a:latin typeface="Arial"/>
                <a:ea typeface="Arial"/>
                <a:cs typeface="Arial"/>
                <a:sym typeface="Arial"/>
              </a:rPr>
            </a:br>
            <a:r>
              <a:rPr lang="en" sz="1100" b="1">
                <a:solidFill>
                  <a:srgbClr val="000000"/>
                </a:solidFill>
                <a:latin typeface="Arial"/>
                <a:ea typeface="Arial"/>
                <a:cs typeface="Arial"/>
                <a:sym typeface="Arial"/>
              </a:rPr>
              <a:t>We will use available forecast data through ERCOT API. </a:t>
            </a:r>
            <a:endParaRPr sz="11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1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100" b="1">
                <a:solidFill>
                  <a:srgbClr val="000000"/>
                </a:solidFill>
                <a:latin typeface="Arial"/>
                <a:ea typeface="Arial"/>
                <a:cs typeface="Arial"/>
                <a:sym typeface="Arial"/>
              </a:rPr>
              <a:t>We can clearly on the graphs the daily seasonality of the solar and wind production</a:t>
            </a:r>
            <a:endParaRPr sz="1100" b="1">
              <a:solidFill>
                <a:srgbClr val="000000"/>
              </a:solidFill>
              <a:latin typeface="Arial"/>
              <a:ea typeface="Arial"/>
              <a:cs typeface="Arial"/>
              <a:sym typeface="Arial"/>
            </a:endParaRPr>
          </a:p>
        </p:txBody>
      </p:sp>
      <p:pic>
        <p:nvPicPr>
          <p:cNvPr id="296" name="Google Shape;296;p44"/>
          <p:cNvPicPr preferRelativeResize="0"/>
          <p:nvPr/>
        </p:nvPicPr>
        <p:blipFill rotWithShape="1">
          <a:blip r:embed="rId3">
            <a:alphaModFix/>
          </a:blip>
          <a:srcRect b="5069"/>
          <a:stretch/>
        </p:blipFill>
        <p:spPr>
          <a:xfrm>
            <a:off x="5394125" y="1049750"/>
            <a:ext cx="3399275" cy="1866699"/>
          </a:xfrm>
          <a:prstGeom prst="rect">
            <a:avLst/>
          </a:prstGeom>
          <a:noFill/>
          <a:ln>
            <a:noFill/>
          </a:ln>
        </p:spPr>
      </p:pic>
      <p:pic>
        <p:nvPicPr>
          <p:cNvPr id="297" name="Google Shape;297;p44"/>
          <p:cNvPicPr preferRelativeResize="0"/>
          <p:nvPr/>
        </p:nvPicPr>
        <p:blipFill>
          <a:blip r:embed="rId4">
            <a:alphaModFix/>
          </a:blip>
          <a:stretch>
            <a:fillRect/>
          </a:stretch>
        </p:blipFill>
        <p:spPr>
          <a:xfrm>
            <a:off x="5394125" y="3291576"/>
            <a:ext cx="3399276" cy="17078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dirty="0"/>
              <a:t>3.6 Exploratory Data Analysis: Inference</a:t>
            </a:r>
            <a:endParaRPr dirty="0"/>
          </a:p>
        </p:txBody>
      </p:sp>
      <p:sp>
        <p:nvSpPr>
          <p:cNvPr id="303" name="Google Shape;303;p45"/>
          <p:cNvSpPr txBox="1">
            <a:spLocks noGrp="1"/>
          </p:cNvSpPr>
          <p:nvPr>
            <p:ph type="body" idx="1"/>
          </p:nvPr>
        </p:nvSpPr>
        <p:spPr>
          <a:xfrm>
            <a:off x="295625" y="1194250"/>
            <a:ext cx="4869900" cy="3805200"/>
          </a:xfrm>
          <a:prstGeom prst="rect">
            <a:avLst/>
          </a:prstGeom>
        </p:spPr>
        <p:txBody>
          <a:bodyPr spcFirstLastPara="1" wrap="square" lIns="0" tIns="0" rIns="68575" bIns="0" anchor="t" anchorCtr="0">
            <a:normAutofit/>
          </a:bodyPr>
          <a:lstStyle/>
          <a:p>
            <a:pPr marL="0" lvl="0" indent="0" algn="l" rtl="0">
              <a:lnSpc>
                <a:spcPct val="115000"/>
              </a:lnSpc>
              <a:spcBef>
                <a:spcPts val="0"/>
              </a:spcBef>
              <a:spcAft>
                <a:spcPts val="0"/>
              </a:spcAft>
              <a:buNone/>
            </a:pPr>
            <a:r>
              <a:rPr lang="en" sz="1100" b="1">
                <a:solidFill>
                  <a:srgbClr val="000000"/>
                </a:solidFill>
                <a:latin typeface="Arial"/>
                <a:ea typeface="Arial"/>
                <a:cs typeface="Arial"/>
                <a:sym typeface="Arial"/>
              </a:rPr>
              <a:t>In order to check the impact of predictors on the DART spread, we conduct a causal inference regression. This means that the output (dart spread) and the predictors are measured at the same date. This helps to understand the relationship. </a:t>
            </a:r>
            <a:endParaRPr sz="11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1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100" b="1">
                <a:solidFill>
                  <a:srgbClr val="000000"/>
                </a:solidFill>
                <a:latin typeface="Arial"/>
                <a:ea typeface="Arial"/>
                <a:cs typeface="Arial"/>
                <a:sym typeface="Arial"/>
              </a:rPr>
              <a:t>For the prediction we will replace the realised values for predictors by the forecasted values </a:t>
            </a:r>
            <a:endParaRPr sz="11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1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100" b="1">
                <a:solidFill>
                  <a:srgbClr val="000000"/>
                </a:solidFill>
                <a:latin typeface="Arial"/>
                <a:ea typeface="Arial"/>
                <a:cs typeface="Arial"/>
                <a:sym typeface="Arial"/>
              </a:rPr>
              <a:t>We run multi-variate regression of the 5 outputs (DART spread for the 5 regions in Texas) with the predictors and obtain this summary</a:t>
            </a:r>
            <a:endParaRPr sz="11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1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100" b="1">
                <a:solidFill>
                  <a:srgbClr val="000000"/>
                </a:solidFill>
                <a:latin typeface="Arial"/>
                <a:ea typeface="Arial"/>
                <a:cs typeface="Arial"/>
                <a:sym typeface="Arial"/>
              </a:rPr>
              <a:t>We see a low R-squared meaning the dependence is not linear. However most predictors are statistically significant (low p-value)</a:t>
            </a:r>
            <a:endParaRPr sz="11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1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100" b="1">
                <a:solidFill>
                  <a:srgbClr val="000000"/>
                </a:solidFill>
                <a:latin typeface="Arial"/>
                <a:ea typeface="Arial"/>
                <a:cs typeface="Arial"/>
                <a:sym typeface="Arial"/>
              </a:rPr>
              <a:t>Therefore , we can keep those variables but we should</a:t>
            </a:r>
            <a:endParaRPr sz="11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100" b="1">
                <a:solidFill>
                  <a:srgbClr val="000000"/>
                </a:solidFill>
                <a:latin typeface="Arial"/>
                <a:ea typeface="Arial"/>
                <a:cs typeface="Arial"/>
                <a:sym typeface="Arial"/>
              </a:rPr>
              <a:t>change the model</a:t>
            </a:r>
            <a:endParaRPr sz="1100" b="1">
              <a:solidFill>
                <a:srgbClr val="000000"/>
              </a:solidFill>
              <a:latin typeface="Arial"/>
              <a:ea typeface="Arial"/>
              <a:cs typeface="Arial"/>
              <a:sym typeface="Arial"/>
            </a:endParaRPr>
          </a:p>
        </p:txBody>
      </p:sp>
      <p:pic>
        <p:nvPicPr>
          <p:cNvPr id="304" name="Google Shape;304;p45"/>
          <p:cNvPicPr preferRelativeResize="0"/>
          <p:nvPr/>
        </p:nvPicPr>
        <p:blipFill>
          <a:blip r:embed="rId3">
            <a:alphaModFix/>
          </a:blip>
          <a:stretch>
            <a:fillRect/>
          </a:stretch>
        </p:blipFill>
        <p:spPr>
          <a:xfrm>
            <a:off x="4399200" y="3672550"/>
            <a:ext cx="4546599" cy="1326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6"/>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t>4. Trading Strategies in Power Markets: An Overview</a:t>
            </a:r>
            <a:endParaRPr/>
          </a:p>
        </p:txBody>
      </p:sp>
      <p:sp>
        <p:nvSpPr>
          <p:cNvPr id="310" name="Google Shape;310;p46"/>
          <p:cNvSpPr txBox="1">
            <a:spLocks noGrp="1"/>
          </p:cNvSpPr>
          <p:nvPr>
            <p:ph type="body" idx="1"/>
          </p:nvPr>
        </p:nvSpPr>
        <p:spPr>
          <a:xfrm>
            <a:off x="311700" y="1229975"/>
            <a:ext cx="3999900" cy="3339000"/>
          </a:xfrm>
          <a:prstGeom prst="rect">
            <a:avLst/>
          </a:prstGeom>
        </p:spPr>
        <p:txBody>
          <a:bodyPr spcFirstLastPara="1" wrap="square" lIns="0" tIns="0" rIns="68575" bIns="0" anchor="t" anchorCtr="0">
            <a:normAutofit/>
          </a:bodyPr>
          <a:lstStyle/>
          <a:p>
            <a:pPr marL="0" lvl="0" indent="0" algn="l" rtl="0">
              <a:spcBef>
                <a:spcPts val="0"/>
              </a:spcBef>
              <a:spcAft>
                <a:spcPts val="0"/>
              </a:spcAft>
              <a:buNone/>
            </a:pPr>
            <a:r>
              <a:rPr lang="en" b="1"/>
              <a:t>DART (day ahead vs real time) Trading strategy:</a:t>
            </a:r>
            <a:endParaRPr b="1"/>
          </a:p>
          <a:p>
            <a:pPr marL="0" lvl="0" indent="0" algn="l" rtl="0">
              <a:spcBef>
                <a:spcPts val="0"/>
              </a:spcBef>
              <a:spcAft>
                <a:spcPts val="0"/>
              </a:spcAft>
              <a:buNone/>
            </a:pPr>
            <a:r>
              <a:rPr lang="en" sz="1300" u="sng"/>
              <a:t>How does it work?</a:t>
            </a:r>
            <a:r>
              <a:rPr lang="en" sz="1300"/>
              <a:t> For a specific node with an associated LMP, you submit a bid/ask on the DA market (i.e you pay/receive a fixed price) and close the position ‘financially’ on the RT market (i.e whatever you bought/sold in the DA market needs to be sold/bought back on the RT market at a float price).</a:t>
            </a:r>
            <a:endParaRPr sz="1300"/>
          </a:p>
          <a:p>
            <a:pPr marL="0" lvl="0" indent="0" algn="l" rtl="0">
              <a:spcBef>
                <a:spcPts val="0"/>
              </a:spcBef>
              <a:spcAft>
                <a:spcPts val="0"/>
              </a:spcAft>
              <a:buNone/>
            </a:pPr>
            <a:r>
              <a:rPr lang="en" sz="1300" u="sng"/>
              <a:t>How to make profit?</a:t>
            </a:r>
            <a:r>
              <a:rPr lang="en" sz="1300"/>
              <a:t> You speculate on the ‘temporal’ spread between the DA and the RT market, and participate accordingly (i.e if you think the price is going to rise, buy in the DA market)</a:t>
            </a:r>
            <a:endParaRPr sz="1300"/>
          </a:p>
          <a:p>
            <a:pPr marL="0" lvl="0" indent="0" algn="l" rtl="0">
              <a:spcBef>
                <a:spcPts val="0"/>
              </a:spcBef>
              <a:spcAft>
                <a:spcPts val="0"/>
              </a:spcAft>
              <a:buNone/>
            </a:pPr>
            <a:r>
              <a:rPr lang="en" sz="1300" u="sng"/>
              <a:t>Which product to use? </a:t>
            </a:r>
            <a:r>
              <a:rPr lang="en" sz="1300"/>
              <a:t>Virtuals</a:t>
            </a:r>
            <a:endParaRPr sz="1300"/>
          </a:p>
          <a:p>
            <a:pPr marL="0" lvl="0" indent="0" algn="l" rtl="0">
              <a:spcBef>
                <a:spcPts val="0"/>
              </a:spcBef>
              <a:spcAft>
                <a:spcPts val="0"/>
              </a:spcAft>
              <a:buNone/>
            </a:pPr>
            <a:endParaRPr sz="1300" b="1"/>
          </a:p>
          <a:p>
            <a:pPr marL="0" lvl="0" indent="0" algn="l" rtl="0">
              <a:spcBef>
                <a:spcPts val="0"/>
              </a:spcBef>
              <a:spcAft>
                <a:spcPts val="0"/>
              </a:spcAft>
              <a:buNone/>
            </a:pPr>
            <a:r>
              <a:rPr lang="en" sz="1300" b="1"/>
              <a:t>This is what we will study</a:t>
            </a:r>
            <a:endParaRPr sz="1300" b="1"/>
          </a:p>
        </p:txBody>
      </p:sp>
      <p:sp>
        <p:nvSpPr>
          <p:cNvPr id="311" name="Google Shape;311;p46"/>
          <p:cNvSpPr txBox="1">
            <a:spLocks noGrp="1"/>
          </p:cNvSpPr>
          <p:nvPr>
            <p:ph type="body" idx="4294967295"/>
          </p:nvPr>
        </p:nvSpPr>
        <p:spPr>
          <a:xfrm>
            <a:off x="4832400" y="1229975"/>
            <a:ext cx="3999900" cy="3339000"/>
          </a:xfrm>
          <a:prstGeom prst="rect">
            <a:avLst/>
          </a:prstGeom>
        </p:spPr>
        <p:txBody>
          <a:bodyPr spcFirstLastPara="1" wrap="square" lIns="0" tIns="0" rIns="68575" bIns="0" anchor="t" anchorCtr="0">
            <a:normAutofit/>
          </a:bodyPr>
          <a:lstStyle/>
          <a:p>
            <a:pPr marL="0" lvl="0" indent="0" algn="l" rtl="0">
              <a:spcBef>
                <a:spcPts val="0"/>
              </a:spcBef>
              <a:spcAft>
                <a:spcPts val="0"/>
              </a:spcAft>
              <a:buNone/>
            </a:pPr>
            <a:r>
              <a:rPr lang="en" b="1"/>
              <a:t>Congestion Trading strategy:</a:t>
            </a:r>
            <a:endParaRPr b="1"/>
          </a:p>
          <a:p>
            <a:pPr marL="0" lvl="0" indent="0" algn="l" rtl="0">
              <a:spcBef>
                <a:spcPts val="0"/>
              </a:spcBef>
              <a:spcAft>
                <a:spcPts val="0"/>
              </a:spcAft>
              <a:buNone/>
            </a:pPr>
            <a:r>
              <a:rPr lang="en" sz="1300" u="sng"/>
              <a:t>Context?</a:t>
            </a:r>
            <a:r>
              <a:rPr lang="en" sz="1300"/>
              <a:t> There are transmissions between nodes to equilibrate prices, but sometimes the amount of electricity is to high to balance prices: this is called congestion. One can speculate on it.</a:t>
            </a:r>
            <a:endParaRPr sz="1300"/>
          </a:p>
          <a:p>
            <a:pPr marL="0" lvl="0" indent="0" algn="l" rtl="0">
              <a:spcBef>
                <a:spcPts val="0"/>
              </a:spcBef>
              <a:spcAft>
                <a:spcPts val="0"/>
              </a:spcAft>
              <a:buNone/>
            </a:pPr>
            <a:r>
              <a:rPr lang="en" sz="1300" u="sng"/>
              <a:t>How to make profit?</a:t>
            </a:r>
            <a:r>
              <a:rPr lang="en" sz="1300"/>
              <a:t> Analyze historical nodal LMP data to identify with frequent congestion and price disparities. Look for recruiting patterns that cause congestion. Using forecast: </a:t>
            </a:r>
            <a:r>
              <a:rPr lang="en" sz="1200">
                <a:solidFill>
                  <a:srgbClr val="404040"/>
                </a:solidFill>
              </a:rPr>
              <a:t>Buy electricity at a lower-priced node and sell it at a higher-priced node when congestion occurs</a:t>
            </a:r>
            <a:endParaRPr sz="1300"/>
          </a:p>
          <a:p>
            <a:pPr marL="0" lvl="0" indent="0" algn="l" rtl="0">
              <a:spcBef>
                <a:spcPts val="0"/>
              </a:spcBef>
              <a:spcAft>
                <a:spcPts val="0"/>
              </a:spcAft>
              <a:buNone/>
            </a:pPr>
            <a:r>
              <a:rPr lang="en" sz="1300" u="sng"/>
              <a:t>Which product to use? </a:t>
            </a:r>
            <a:r>
              <a:rPr lang="en" sz="1300"/>
              <a:t>Spreads (Point-to-Point)</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We are </a:t>
            </a:r>
            <a:r>
              <a:rPr lang="en" sz="1300" b="1"/>
              <a:t>not </a:t>
            </a:r>
            <a:r>
              <a:rPr lang="en" sz="1300"/>
              <a:t>able to study that (too complex)</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7"/>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t>4.1 Factors </a:t>
            </a:r>
            <a:endParaRPr/>
          </a:p>
        </p:txBody>
      </p:sp>
      <p:sp>
        <p:nvSpPr>
          <p:cNvPr id="317" name="Google Shape;317;p47"/>
          <p:cNvSpPr txBox="1">
            <a:spLocks noGrp="1"/>
          </p:cNvSpPr>
          <p:nvPr>
            <p:ph type="body" idx="1"/>
          </p:nvPr>
        </p:nvSpPr>
        <p:spPr>
          <a:xfrm>
            <a:off x="295625" y="1194250"/>
            <a:ext cx="8688300" cy="3805200"/>
          </a:xfrm>
          <a:prstGeom prst="rect">
            <a:avLst/>
          </a:prstGeom>
        </p:spPr>
        <p:txBody>
          <a:bodyPr spcFirstLastPara="1" wrap="square" lIns="0" tIns="0" rIns="68575" bIns="0" anchor="t" anchorCtr="0">
            <a:normAutofit/>
          </a:bodyPr>
          <a:lstStyle/>
          <a:p>
            <a:pPr marL="0" lvl="0" indent="0" algn="l" rtl="0">
              <a:lnSpc>
                <a:spcPct val="115000"/>
              </a:lnSpc>
              <a:spcBef>
                <a:spcPts val="0"/>
              </a:spcBef>
              <a:spcAft>
                <a:spcPts val="0"/>
              </a:spcAft>
              <a:buNone/>
            </a:pPr>
            <a:r>
              <a:rPr lang="en" sz="1950">
                <a:solidFill>
                  <a:srgbClr val="000000"/>
                </a:solidFill>
                <a:latin typeface="Arial"/>
                <a:ea typeface="Arial"/>
                <a:cs typeface="Arial"/>
                <a:sym typeface="Arial"/>
              </a:rPr>
              <a:t>For the trading strategies, we need factors that have predictable power (and not only explanatory power in inference). We can decompose the the factors in 3 categories:</a:t>
            </a:r>
            <a:endParaRPr sz="1100" b="1">
              <a:solidFill>
                <a:srgbClr val="000000"/>
              </a:solidFill>
              <a:latin typeface="Arial"/>
              <a:ea typeface="Arial"/>
              <a:cs typeface="Arial"/>
              <a:sym typeface="Arial"/>
            </a:endParaRPr>
          </a:p>
        </p:txBody>
      </p:sp>
      <p:graphicFrame>
        <p:nvGraphicFramePr>
          <p:cNvPr id="318" name="Google Shape;318;p47"/>
          <p:cNvGraphicFramePr/>
          <p:nvPr/>
        </p:nvGraphicFramePr>
        <p:xfrm>
          <a:off x="952500" y="2470150"/>
          <a:ext cx="7239000" cy="1645860"/>
        </p:xfrm>
        <a:graphic>
          <a:graphicData uri="http://schemas.openxmlformats.org/drawingml/2006/table">
            <a:tbl>
              <a:tblPr>
                <a:noFill/>
                <a:tableStyleId>{E9ED6F74-14CE-4AED-A372-D24CCA0B55ED}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t>Forward-Looking (forecast data for the next day)</a:t>
                      </a:r>
                      <a:endParaRPr/>
                    </a:p>
                  </a:txBody>
                  <a:tcPr marL="91425" marR="91425" marT="91425" marB="91425"/>
                </a:tc>
                <a:tc>
                  <a:txBody>
                    <a:bodyPr/>
                    <a:lstStyle/>
                    <a:p>
                      <a:pPr marL="0" lvl="0" indent="0" algn="l" rtl="0">
                        <a:spcBef>
                          <a:spcPts val="0"/>
                        </a:spcBef>
                        <a:spcAft>
                          <a:spcPts val="0"/>
                        </a:spcAft>
                        <a:buNone/>
                      </a:pPr>
                      <a:r>
                        <a:rPr lang="en"/>
                        <a:t>Seasonal (data that helps explaining the seasonality of market prices and spread)</a:t>
                      </a:r>
                      <a:endParaRPr/>
                    </a:p>
                  </a:txBody>
                  <a:tcPr marL="91425" marR="91425" marT="91425" marB="91425"/>
                </a:tc>
                <a:tc>
                  <a:txBody>
                    <a:bodyPr/>
                    <a:lstStyle/>
                    <a:p>
                      <a:pPr marL="0" lvl="0" indent="0" algn="l" rtl="0">
                        <a:spcBef>
                          <a:spcPts val="0"/>
                        </a:spcBef>
                        <a:spcAft>
                          <a:spcPts val="0"/>
                        </a:spcAft>
                        <a:buNone/>
                      </a:pPr>
                      <a:r>
                        <a:rPr lang="en"/>
                        <a:t>Backward-Looking</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Weather</a:t>
                      </a:r>
                      <a:endParaRPr/>
                    </a:p>
                    <a:p>
                      <a:pPr marL="0" lvl="0" indent="0" algn="l" rtl="0">
                        <a:spcBef>
                          <a:spcPts val="0"/>
                        </a:spcBef>
                        <a:spcAft>
                          <a:spcPts val="0"/>
                        </a:spcAft>
                        <a:buNone/>
                      </a:pPr>
                      <a:r>
                        <a:rPr lang="en"/>
                        <a:t>Load</a:t>
                      </a:r>
                      <a:endParaRPr/>
                    </a:p>
                    <a:p>
                      <a:pPr marL="0" lvl="0" indent="0" algn="l" rtl="0">
                        <a:spcBef>
                          <a:spcPts val="0"/>
                        </a:spcBef>
                        <a:spcAft>
                          <a:spcPts val="0"/>
                        </a:spcAft>
                        <a:buNone/>
                      </a:pPr>
                      <a:r>
                        <a:rPr lang="en"/>
                        <a:t>Gas price</a:t>
                      </a:r>
                      <a:endParaRPr/>
                    </a:p>
                  </a:txBody>
                  <a:tcPr marL="91425" marR="91425" marT="91425" marB="91425"/>
                </a:tc>
                <a:tc>
                  <a:txBody>
                    <a:bodyPr/>
                    <a:lstStyle/>
                    <a:p>
                      <a:pPr marL="0" lvl="0" indent="0" algn="l" rtl="0">
                        <a:spcBef>
                          <a:spcPts val="0"/>
                        </a:spcBef>
                        <a:spcAft>
                          <a:spcPts val="0"/>
                        </a:spcAft>
                        <a:buNone/>
                      </a:pPr>
                      <a:r>
                        <a:rPr lang="en"/>
                        <a:t>Hour of the day</a:t>
                      </a:r>
                      <a:endParaRPr/>
                    </a:p>
                    <a:p>
                      <a:pPr marL="0" lvl="0" indent="0" algn="l" rtl="0">
                        <a:spcBef>
                          <a:spcPts val="0"/>
                        </a:spcBef>
                        <a:spcAft>
                          <a:spcPts val="0"/>
                        </a:spcAft>
                        <a:buNone/>
                      </a:pPr>
                      <a:r>
                        <a:rPr lang="en"/>
                        <a:t>Day of the Week</a:t>
                      </a:r>
                      <a:endParaRPr/>
                    </a:p>
                    <a:p>
                      <a:pPr marL="0" lvl="0" indent="0" algn="l" rtl="0">
                        <a:spcBef>
                          <a:spcPts val="0"/>
                        </a:spcBef>
                        <a:spcAft>
                          <a:spcPts val="0"/>
                        </a:spcAft>
                        <a:buNone/>
                      </a:pPr>
                      <a:r>
                        <a:rPr lang="en"/>
                        <a:t>Month</a:t>
                      </a:r>
                      <a:endParaRPr/>
                    </a:p>
                  </a:txBody>
                  <a:tcPr marL="91425" marR="91425" marT="91425" marB="91425"/>
                </a:tc>
                <a:tc>
                  <a:txBody>
                    <a:bodyPr/>
                    <a:lstStyle/>
                    <a:p>
                      <a:pPr marL="0" lvl="0" indent="0" algn="l" rtl="0">
                        <a:spcBef>
                          <a:spcPts val="0"/>
                        </a:spcBef>
                        <a:spcAft>
                          <a:spcPts val="0"/>
                        </a:spcAft>
                        <a:buNone/>
                      </a:pPr>
                      <a:r>
                        <a:rPr lang="en"/>
                        <a:t>Past prices</a:t>
                      </a:r>
                      <a:endParaRPr/>
                    </a:p>
                    <a:p>
                      <a:pPr marL="0" lvl="0" indent="0" algn="l" rtl="0">
                        <a:spcBef>
                          <a:spcPts val="0"/>
                        </a:spcBef>
                        <a:spcAft>
                          <a:spcPts val="0"/>
                        </a:spcAft>
                        <a:buNone/>
                      </a:pPr>
                      <a:r>
                        <a:rPr lang="en"/>
                        <a:t>Past spikes</a:t>
                      </a:r>
                      <a:endParaRPr/>
                    </a:p>
                    <a:p>
                      <a:pPr marL="0" lvl="0" indent="0" algn="l" rtl="0">
                        <a:spcBef>
                          <a:spcPts val="0"/>
                        </a:spcBef>
                        <a:spcAft>
                          <a:spcPts val="0"/>
                        </a:spcAft>
                        <a:buNone/>
                      </a:pPr>
                      <a:r>
                        <a:rPr lang="en"/>
                        <a:t>Past errors</a:t>
                      </a: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8"/>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t>4.2 Forecast Models</a:t>
            </a:r>
            <a:endParaRPr/>
          </a:p>
        </p:txBody>
      </p:sp>
      <p:sp>
        <p:nvSpPr>
          <p:cNvPr id="324" name="Google Shape;324;p48"/>
          <p:cNvSpPr txBox="1">
            <a:spLocks noGrp="1"/>
          </p:cNvSpPr>
          <p:nvPr>
            <p:ph type="body" idx="1"/>
          </p:nvPr>
        </p:nvSpPr>
        <p:spPr>
          <a:xfrm>
            <a:off x="295625" y="1194250"/>
            <a:ext cx="4869900" cy="3805200"/>
          </a:xfrm>
          <a:prstGeom prst="rect">
            <a:avLst/>
          </a:prstGeom>
        </p:spPr>
        <p:txBody>
          <a:bodyPr spcFirstLastPara="1" wrap="square" lIns="0" tIns="0" rIns="68575" bIns="0" anchor="t" anchorCtr="0">
            <a:normAutofit lnSpcReduction="10000"/>
          </a:bodyPr>
          <a:lstStyle/>
          <a:p>
            <a:pPr marL="0" lvl="0" indent="0" algn="l" rtl="0">
              <a:lnSpc>
                <a:spcPct val="115000"/>
              </a:lnSpc>
              <a:spcBef>
                <a:spcPts val="0"/>
              </a:spcBef>
              <a:spcAft>
                <a:spcPts val="0"/>
              </a:spcAft>
              <a:buNone/>
            </a:pPr>
            <a:r>
              <a:rPr lang="en" sz="1950">
                <a:solidFill>
                  <a:srgbClr val="000000"/>
                </a:solidFill>
                <a:latin typeface="Arial"/>
                <a:ea typeface="Arial"/>
                <a:cs typeface="Arial"/>
                <a:sym typeface="Arial"/>
              </a:rPr>
              <a:t>As previously mentioned, we need forward-looking data for weather, gas price and load. Spot gas price already give the next day price for gas, and the weather forecast is provided by ERCOT.</a:t>
            </a:r>
            <a:endParaRPr sz="195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95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950">
                <a:solidFill>
                  <a:srgbClr val="000000"/>
                </a:solidFill>
                <a:latin typeface="Arial"/>
                <a:ea typeface="Arial"/>
                <a:cs typeface="Arial"/>
                <a:sym typeface="Arial"/>
              </a:rPr>
              <a:t>For the load data, we see a clear trend and auto-correlation of data. To create our forecast values, we create one a week the forecasted values for the next week using all the available data. We use Prophet library</a:t>
            </a:r>
            <a:endParaRPr sz="1950">
              <a:solidFill>
                <a:srgbClr val="000000"/>
              </a:solidFill>
              <a:latin typeface="Arial"/>
              <a:ea typeface="Arial"/>
              <a:cs typeface="Arial"/>
              <a:sym typeface="Arial"/>
            </a:endParaRPr>
          </a:p>
        </p:txBody>
      </p:sp>
      <p:pic>
        <p:nvPicPr>
          <p:cNvPr id="325" name="Google Shape;325;p48"/>
          <p:cNvPicPr preferRelativeResize="0"/>
          <p:nvPr/>
        </p:nvPicPr>
        <p:blipFill>
          <a:blip r:embed="rId3">
            <a:alphaModFix/>
          </a:blip>
          <a:stretch>
            <a:fillRect/>
          </a:stretch>
        </p:blipFill>
        <p:spPr>
          <a:xfrm>
            <a:off x="5528350" y="1011370"/>
            <a:ext cx="2858746" cy="2255501"/>
          </a:xfrm>
          <a:prstGeom prst="rect">
            <a:avLst/>
          </a:prstGeom>
          <a:noFill/>
          <a:ln>
            <a:noFill/>
          </a:ln>
        </p:spPr>
      </p:pic>
      <p:pic>
        <p:nvPicPr>
          <p:cNvPr id="326" name="Google Shape;326;p48"/>
          <p:cNvPicPr preferRelativeResize="0"/>
          <p:nvPr/>
        </p:nvPicPr>
        <p:blipFill>
          <a:blip r:embed="rId4">
            <a:alphaModFix/>
          </a:blip>
          <a:stretch>
            <a:fillRect/>
          </a:stretch>
        </p:blipFill>
        <p:spPr>
          <a:xfrm>
            <a:off x="5528350" y="3175755"/>
            <a:ext cx="3220660" cy="1912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t>Pitchbook Structure</a:t>
            </a:r>
            <a:endParaRPr/>
          </a:p>
        </p:txBody>
      </p:sp>
      <p:sp>
        <p:nvSpPr>
          <p:cNvPr id="169" name="Google Shape;169;p31"/>
          <p:cNvSpPr txBox="1">
            <a:spLocks noGrp="1"/>
          </p:cNvSpPr>
          <p:nvPr>
            <p:ph type="body" idx="1"/>
          </p:nvPr>
        </p:nvSpPr>
        <p:spPr>
          <a:xfrm>
            <a:off x="457200" y="1200150"/>
            <a:ext cx="7133100" cy="3701700"/>
          </a:xfrm>
          <a:prstGeom prst="rect">
            <a:avLst/>
          </a:prstGeom>
        </p:spPr>
        <p:txBody>
          <a:bodyPr spcFirstLastPara="1" wrap="square" lIns="0" tIns="0" rIns="68575" bIns="0" anchor="t" anchorCtr="0">
            <a:normAutofit fontScale="85000" lnSpcReduction="20000"/>
          </a:bodyPr>
          <a:lstStyle/>
          <a:p>
            <a:pPr marL="457200" lvl="0" indent="-309562" algn="l" rtl="0">
              <a:lnSpc>
                <a:spcPct val="115000"/>
              </a:lnSpc>
              <a:spcBef>
                <a:spcPts val="0"/>
              </a:spcBef>
              <a:spcAft>
                <a:spcPts val="0"/>
              </a:spcAft>
              <a:buClr>
                <a:schemeClr val="dk2"/>
              </a:buClr>
              <a:buSzPct val="100000"/>
              <a:buAutoNum type="arabicPeriod"/>
            </a:pPr>
            <a:r>
              <a:rPr lang="en" sz="1500" dirty="0">
                <a:solidFill>
                  <a:schemeClr val="dk2"/>
                </a:solidFill>
              </a:rPr>
              <a:t>Trading Strategy–An Overview</a:t>
            </a:r>
            <a:endParaRPr sz="1500" dirty="0">
              <a:solidFill>
                <a:schemeClr val="dk2"/>
              </a:solidFill>
            </a:endParaRPr>
          </a:p>
          <a:p>
            <a:pPr marL="457200" lvl="0" indent="-309562" algn="l" rtl="0">
              <a:lnSpc>
                <a:spcPct val="115000"/>
              </a:lnSpc>
              <a:spcBef>
                <a:spcPts val="0"/>
              </a:spcBef>
              <a:spcAft>
                <a:spcPts val="0"/>
              </a:spcAft>
              <a:buClr>
                <a:schemeClr val="dk2"/>
              </a:buClr>
              <a:buSzPct val="100000"/>
              <a:buAutoNum type="arabicPeriod"/>
            </a:pPr>
            <a:r>
              <a:rPr lang="en" sz="1500" dirty="0">
                <a:solidFill>
                  <a:schemeClr val="dk2"/>
                </a:solidFill>
              </a:rPr>
              <a:t>US Power Market Explained</a:t>
            </a:r>
            <a:endParaRPr sz="1500" dirty="0">
              <a:solidFill>
                <a:schemeClr val="dk2"/>
              </a:solidFill>
            </a:endParaRPr>
          </a:p>
          <a:p>
            <a:pPr marL="914400" lvl="1" indent="-293369" algn="l" rtl="0">
              <a:lnSpc>
                <a:spcPct val="115000"/>
              </a:lnSpc>
              <a:spcBef>
                <a:spcPts val="0"/>
              </a:spcBef>
              <a:spcAft>
                <a:spcPts val="0"/>
              </a:spcAft>
              <a:buClr>
                <a:schemeClr val="dk2"/>
              </a:buClr>
              <a:buSzPct val="100000"/>
              <a:buAutoNum type="arabicPeriod"/>
            </a:pPr>
            <a:r>
              <a:rPr lang="en" sz="1200" b="0" dirty="0">
                <a:solidFill>
                  <a:schemeClr val="dk2"/>
                </a:solidFill>
              </a:rPr>
              <a:t>Why US Power Market</a:t>
            </a:r>
            <a:endParaRPr sz="1200" b="0" dirty="0">
              <a:solidFill>
                <a:schemeClr val="dk2"/>
              </a:solidFill>
            </a:endParaRPr>
          </a:p>
          <a:p>
            <a:pPr marL="914400" lvl="1" indent="-293369" algn="l" rtl="0">
              <a:lnSpc>
                <a:spcPct val="115000"/>
              </a:lnSpc>
              <a:spcBef>
                <a:spcPts val="0"/>
              </a:spcBef>
              <a:spcAft>
                <a:spcPts val="0"/>
              </a:spcAft>
              <a:buClr>
                <a:schemeClr val="dk2"/>
              </a:buClr>
              <a:buSzPct val="100000"/>
              <a:buAutoNum type="arabicPeriod"/>
            </a:pPr>
            <a:r>
              <a:rPr lang="en" sz="1200" b="0" dirty="0">
                <a:solidFill>
                  <a:schemeClr val="dk2"/>
                </a:solidFill>
              </a:rPr>
              <a:t>Why the Texas Power Market</a:t>
            </a:r>
            <a:endParaRPr sz="1200" b="0" dirty="0">
              <a:solidFill>
                <a:schemeClr val="dk2"/>
              </a:solidFill>
            </a:endParaRPr>
          </a:p>
          <a:p>
            <a:pPr marL="914400" lvl="1" indent="-293369" algn="l" rtl="0">
              <a:lnSpc>
                <a:spcPct val="115000"/>
              </a:lnSpc>
              <a:spcBef>
                <a:spcPts val="0"/>
              </a:spcBef>
              <a:spcAft>
                <a:spcPts val="0"/>
              </a:spcAft>
              <a:buClr>
                <a:schemeClr val="dk2"/>
              </a:buClr>
              <a:buSzPct val="100000"/>
              <a:buAutoNum type="arabicPeriod"/>
            </a:pPr>
            <a:r>
              <a:rPr lang="en" sz="1200" b="0" dirty="0">
                <a:solidFill>
                  <a:schemeClr val="dk2"/>
                </a:solidFill>
              </a:rPr>
              <a:t>Financial trading and available products</a:t>
            </a:r>
            <a:endParaRPr sz="1200" b="0" dirty="0">
              <a:solidFill>
                <a:schemeClr val="dk2"/>
              </a:solidFill>
            </a:endParaRPr>
          </a:p>
          <a:p>
            <a:pPr marL="457200" lvl="0" indent="-309562" algn="l" rtl="0">
              <a:lnSpc>
                <a:spcPct val="115000"/>
              </a:lnSpc>
              <a:spcBef>
                <a:spcPts val="0"/>
              </a:spcBef>
              <a:spcAft>
                <a:spcPts val="0"/>
              </a:spcAft>
              <a:buClr>
                <a:schemeClr val="dk2"/>
              </a:buClr>
              <a:buSzPct val="100000"/>
              <a:buAutoNum type="arabicPeriod"/>
            </a:pPr>
            <a:r>
              <a:rPr lang="en" sz="1500" dirty="0">
                <a:solidFill>
                  <a:schemeClr val="dk2"/>
                </a:solidFill>
              </a:rPr>
              <a:t>Exploratory Data Analysis: Price Dynamics</a:t>
            </a:r>
            <a:endParaRPr sz="1500" dirty="0">
              <a:solidFill>
                <a:schemeClr val="dk2"/>
              </a:solidFill>
            </a:endParaRPr>
          </a:p>
          <a:p>
            <a:pPr marL="914400" lvl="1" indent="-293369" algn="l" rtl="0">
              <a:lnSpc>
                <a:spcPct val="115000"/>
              </a:lnSpc>
              <a:spcBef>
                <a:spcPts val="0"/>
              </a:spcBef>
              <a:spcAft>
                <a:spcPts val="0"/>
              </a:spcAft>
              <a:buClr>
                <a:schemeClr val="dk2"/>
              </a:buClr>
              <a:buSzPct val="100000"/>
              <a:buAutoNum type="arabicPeriod"/>
            </a:pPr>
            <a:r>
              <a:rPr lang="en" sz="1200" dirty="0">
                <a:solidFill>
                  <a:schemeClr val="dk2"/>
                </a:solidFill>
              </a:rPr>
              <a:t>Congestion Trading</a:t>
            </a:r>
            <a:endParaRPr sz="1200" dirty="0">
              <a:solidFill>
                <a:schemeClr val="dk2"/>
              </a:solidFill>
            </a:endParaRPr>
          </a:p>
          <a:p>
            <a:pPr marL="914400" lvl="1" indent="-293369" algn="l" rtl="0">
              <a:lnSpc>
                <a:spcPct val="115000"/>
              </a:lnSpc>
              <a:spcBef>
                <a:spcPts val="0"/>
              </a:spcBef>
              <a:spcAft>
                <a:spcPts val="0"/>
              </a:spcAft>
              <a:buClr>
                <a:schemeClr val="dk2"/>
              </a:buClr>
              <a:buSzPct val="100000"/>
              <a:buAutoNum type="arabicPeriod"/>
            </a:pPr>
            <a:r>
              <a:rPr lang="en" sz="1200" dirty="0">
                <a:solidFill>
                  <a:schemeClr val="dk2"/>
                </a:solidFill>
              </a:rPr>
              <a:t>DART Trading</a:t>
            </a:r>
            <a:endParaRPr sz="1200" dirty="0">
              <a:solidFill>
                <a:schemeClr val="dk2"/>
              </a:solidFill>
            </a:endParaRPr>
          </a:p>
          <a:p>
            <a:pPr marL="914400" lvl="1" indent="-293369" algn="l" rtl="0">
              <a:lnSpc>
                <a:spcPct val="115000"/>
              </a:lnSpc>
              <a:spcBef>
                <a:spcPts val="0"/>
              </a:spcBef>
              <a:spcAft>
                <a:spcPts val="0"/>
              </a:spcAft>
              <a:buClr>
                <a:schemeClr val="dk2"/>
              </a:buClr>
              <a:buSzPct val="100000"/>
              <a:buAutoNum type="arabicPeriod"/>
            </a:pPr>
            <a:r>
              <a:rPr lang="en" sz="1200" dirty="0">
                <a:solidFill>
                  <a:schemeClr val="dk2"/>
                </a:solidFill>
              </a:rPr>
              <a:t>Inter-Hub Relationships</a:t>
            </a:r>
            <a:endParaRPr sz="1200" dirty="0">
              <a:solidFill>
                <a:schemeClr val="dk2"/>
              </a:solidFill>
            </a:endParaRPr>
          </a:p>
          <a:p>
            <a:pPr marL="914400" lvl="1" indent="-293369" algn="l" rtl="0">
              <a:lnSpc>
                <a:spcPct val="115000"/>
              </a:lnSpc>
              <a:spcBef>
                <a:spcPts val="0"/>
              </a:spcBef>
              <a:spcAft>
                <a:spcPts val="0"/>
              </a:spcAft>
              <a:buClr>
                <a:schemeClr val="dk2"/>
              </a:buClr>
              <a:buSzPct val="100000"/>
              <a:buAutoNum type="arabicPeriod"/>
            </a:pPr>
            <a:r>
              <a:rPr lang="en" sz="1200" dirty="0">
                <a:solidFill>
                  <a:schemeClr val="dk2"/>
                </a:solidFill>
              </a:rPr>
              <a:t>Gas Prices</a:t>
            </a:r>
            <a:endParaRPr sz="1200" dirty="0">
              <a:solidFill>
                <a:schemeClr val="dk2"/>
              </a:solidFill>
            </a:endParaRPr>
          </a:p>
          <a:p>
            <a:pPr marL="914400" lvl="1" indent="-293369" algn="l" rtl="0">
              <a:lnSpc>
                <a:spcPct val="115000"/>
              </a:lnSpc>
              <a:spcBef>
                <a:spcPts val="0"/>
              </a:spcBef>
              <a:spcAft>
                <a:spcPts val="0"/>
              </a:spcAft>
              <a:buClr>
                <a:schemeClr val="dk2"/>
              </a:buClr>
              <a:buSzPct val="100000"/>
              <a:buAutoNum type="arabicPeriod"/>
            </a:pPr>
            <a:r>
              <a:rPr lang="en" sz="1200" dirty="0">
                <a:solidFill>
                  <a:schemeClr val="dk2"/>
                </a:solidFill>
              </a:rPr>
              <a:t>Wind &amp; Temperature</a:t>
            </a:r>
            <a:endParaRPr sz="1200" dirty="0">
              <a:solidFill>
                <a:schemeClr val="dk2"/>
              </a:solidFill>
            </a:endParaRPr>
          </a:p>
          <a:p>
            <a:pPr marL="914400" lvl="1" indent="-293369" algn="l" rtl="0">
              <a:lnSpc>
                <a:spcPct val="115000"/>
              </a:lnSpc>
              <a:spcBef>
                <a:spcPts val="0"/>
              </a:spcBef>
              <a:spcAft>
                <a:spcPts val="0"/>
              </a:spcAft>
              <a:buClr>
                <a:schemeClr val="dk2"/>
              </a:buClr>
              <a:buSzPct val="100000"/>
              <a:buAutoNum type="arabicPeriod"/>
            </a:pPr>
            <a:r>
              <a:rPr lang="en" sz="1200" dirty="0">
                <a:solidFill>
                  <a:schemeClr val="dk2"/>
                </a:solidFill>
              </a:rPr>
              <a:t>Load data</a:t>
            </a:r>
            <a:endParaRPr sz="1200" dirty="0">
              <a:solidFill>
                <a:schemeClr val="dk2"/>
              </a:solidFill>
            </a:endParaRPr>
          </a:p>
          <a:p>
            <a:pPr marL="457200" lvl="0" indent="-309562" algn="l" rtl="0">
              <a:lnSpc>
                <a:spcPct val="115000"/>
              </a:lnSpc>
              <a:spcBef>
                <a:spcPts val="0"/>
              </a:spcBef>
              <a:spcAft>
                <a:spcPts val="0"/>
              </a:spcAft>
              <a:buClr>
                <a:schemeClr val="dk2"/>
              </a:buClr>
              <a:buSzPct val="100000"/>
              <a:buAutoNum type="arabicPeriod"/>
            </a:pPr>
            <a:r>
              <a:rPr lang="en" sz="1500" dirty="0">
                <a:solidFill>
                  <a:schemeClr val="dk2"/>
                </a:solidFill>
              </a:rPr>
              <a:t>Trading strategies in the Power Market</a:t>
            </a:r>
            <a:endParaRPr sz="1500" b="0" dirty="0">
              <a:solidFill>
                <a:schemeClr val="dk2"/>
              </a:solidFill>
            </a:endParaRPr>
          </a:p>
          <a:p>
            <a:pPr marL="914400" lvl="1" indent="-293369" algn="l" rtl="0">
              <a:lnSpc>
                <a:spcPct val="115000"/>
              </a:lnSpc>
              <a:spcBef>
                <a:spcPts val="0"/>
              </a:spcBef>
              <a:spcAft>
                <a:spcPts val="0"/>
              </a:spcAft>
              <a:buClr>
                <a:schemeClr val="dk2"/>
              </a:buClr>
              <a:buSzPct val="100000"/>
              <a:buAutoNum type="arabicPeriod"/>
            </a:pPr>
            <a:r>
              <a:rPr lang="en" sz="1200" b="0" dirty="0">
                <a:solidFill>
                  <a:schemeClr val="dk2"/>
                </a:solidFill>
              </a:rPr>
              <a:t>Factors</a:t>
            </a:r>
            <a:endParaRPr sz="1200" b="0" dirty="0">
              <a:solidFill>
                <a:schemeClr val="dk2"/>
              </a:solidFill>
            </a:endParaRPr>
          </a:p>
          <a:p>
            <a:pPr marL="914400" lvl="1" indent="-293369" algn="l" rtl="0">
              <a:lnSpc>
                <a:spcPct val="115000"/>
              </a:lnSpc>
              <a:spcBef>
                <a:spcPts val="0"/>
              </a:spcBef>
              <a:spcAft>
                <a:spcPts val="0"/>
              </a:spcAft>
              <a:buClr>
                <a:schemeClr val="dk2"/>
              </a:buClr>
              <a:buSzPct val="100000"/>
              <a:buAutoNum type="arabicPeriod"/>
            </a:pPr>
            <a:r>
              <a:rPr lang="en" sz="1200" b="0" dirty="0">
                <a:solidFill>
                  <a:schemeClr val="dk2"/>
                </a:solidFill>
              </a:rPr>
              <a:t>Forecast Models</a:t>
            </a:r>
            <a:endParaRPr sz="1200" b="0" dirty="0">
              <a:solidFill>
                <a:schemeClr val="dk2"/>
              </a:solidFill>
            </a:endParaRPr>
          </a:p>
          <a:p>
            <a:pPr marL="914400" lvl="1" indent="-293369" algn="l" rtl="0">
              <a:lnSpc>
                <a:spcPct val="115000"/>
              </a:lnSpc>
              <a:spcBef>
                <a:spcPts val="0"/>
              </a:spcBef>
              <a:spcAft>
                <a:spcPts val="0"/>
              </a:spcAft>
              <a:buClr>
                <a:schemeClr val="dk2"/>
              </a:buClr>
              <a:buSzPct val="100000"/>
              <a:buAutoNum type="arabicPeriod"/>
            </a:pPr>
            <a:r>
              <a:rPr lang="en" sz="1200" b="0" dirty="0">
                <a:solidFill>
                  <a:schemeClr val="dk2"/>
                </a:solidFill>
              </a:rPr>
              <a:t>DART Premium</a:t>
            </a:r>
            <a:endParaRPr sz="1200" b="0" dirty="0">
              <a:solidFill>
                <a:schemeClr val="dk2"/>
              </a:solidFill>
            </a:endParaRPr>
          </a:p>
          <a:p>
            <a:pPr marL="914400" lvl="1" indent="-293369" algn="l" rtl="0">
              <a:lnSpc>
                <a:spcPct val="115000"/>
              </a:lnSpc>
              <a:spcBef>
                <a:spcPts val="0"/>
              </a:spcBef>
              <a:spcAft>
                <a:spcPts val="0"/>
              </a:spcAft>
              <a:buClr>
                <a:schemeClr val="dk2"/>
              </a:buClr>
              <a:buSzPct val="100000"/>
              <a:buAutoNum type="arabicPeriod"/>
            </a:pPr>
            <a:r>
              <a:rPr lang="en" sz="1200" b="0" dirty="0">
                <a:solidFill>
                  <a:schemeClr val="dk2"/>
                </a:solidFill>
              </a:rPr>
              <a:t>Spike Forecasts</a:t>
            </a:r>
            <a:endParaRPr sz="1200" b="0" dirty="0">
              <a:solidFill>
                <a:schemeClr val="dk2"/>
              </a:solidFill>
            </a:endParaRPr>
          </a:p>
          <a:p>
            <a:pPr marL="457200" lvl="0" indent="-309562" algn="l" rtl="0">
              <a:lnSpc>
                <a:spcPct val="115000"/>
              </a:lnSpc>
              <a:spcBef>
                <a:spcPts val="0"/>
              </a:spcBef>
              <a:spcAft>
                <a:spcPts val="0"/>
              </a:spcAft>
              <a:buClr>
                <a:schemeClr val="dk2"/>
              </a:buClr>
              <a:buSzPct val="100000"/>
              <a:buAutoNum type="arabicPeriod"/>
            </a:pPr>
            <a:r>
              <a:rPr lang="en" sz="1500" dirty="0">
                <a:solidFill>
                  <a:schemeClr val="dk2"/>
                </a:solidFill>
              </a:rPr>
              <a:t>Strategies implementation</a:t>
            </a:r>
            <a:endParaRPr sz="1500" dirty="0">
              <a:solidFill>
                <a:schemeClr val="dk2"/>
              </a:solidFill>
            </a:endParaRPr>
          </a:p>
          <a:p>
            <a:pPr marL="914400" lvl="1" indent="-293369" algn="l" rtl="0">
              <a:lnSpc>
                <a:spcPct val="115000"/>
              </a:lnSpc>
              <a:spcBef>
                <a:spcPts val="0"/>
              </a:spcBef>
              <a:spcAft>
                <a:spcPts val="0"/>
              </a:spcAft>
              <a:buClr>
                <a:schemeClr val="dk2"/>
              </a:buClr>
              <a:buSzPct val="100000"/>
              <a:buAutoNum type="arabicPeriod"/>
            </a:pPr>
            <a:r>
              <a:rPr lang="en" sz="1200" dirty="0">
                <a:solidFill>
                  <a:schemeClr val="dk2"/>
                </a:solidFill>
              </a:rPr>
              <a:t>Naive Strategies</a:t>
            </a:r>
            <a:endParaRPr sz="1200" dirty="0">
              <a:solidFill>
                <a:schemeClr val="dk2"/>
              </a:solidFill>
            </a:endParaRPr>
          </a:p>
          <a:p>
            <a:pPr marL="914400" lvl="1" indent="-293369" algn="l" rtl="0">
              <a:lnSpc>
                <a:spcPct val="115000"/>
              </a:lnSpc>
              <a:spcBef>
                <a:spcPts val="0"/>
              </a:spcBef>
              <a:spcAft>
                <a:spcPts val="0"/>
              </a:spcAft>
              <a:buClr>
                <a:schemeClr val="dk2"/>
              </a:buClr>
              <a:buSzPct val="100000"/>
              <a:buAutoNum type="arabicPeriod"/>
            </a:pPr>
            <a:r>
              <a:rPr lang="en" sz="1200" dirty="0">
                <a:solidFill>
                  <a:schemeClr val="dk2"/>
                </a:solidFill>
              </a:rPr>
              <a:t>Spike prediction strategy</a:t>
            </a:r>
            <a:endParaRPr sz="1200" dirty="0">
              <a:solidFill>
                <a:schemeClr val="dk2"/>
              </a:solidFill>
            </a:endParaRPr>
          </a:p>
          <a:p>
            <a:pPr marL="914400" lvl="1" indent="-293369" algn="l" rtl="0">
              <a:lnSpc>
                <a:spcPct val="115000"/>
              </a:lnSpc>
              <a:spcBef>
                <a:spcPts val="0"/>
              </a:spcBef>
              <a:spcAft>
                <a:spcPts val="0"/>
              </a:spcAft>
              <a:buClr>
                <a:schemeClr val="dk2"/>
              </a:buClr>
              <a:buSzPct val="100000"/>
              <a:buAutoNum type="arabicPeriod"/>
            </a:pPr>
            <a:r>
              <a:rPr lang="en" sz="1200" dirty="0">
                <a:solidFill>
                  <a:schemeClr val="dk2"/>
                </a:solidFill>
              </a:rPr>
              <a:t>Future Improvements</a:t>
            </a:r>
            <a:endParaRPr sz="1200" dirty="0">
              <a:solidFill>
                <a:schemeClr val="dk2"/>
              </a:solidFill>
            </a:endParaRPr>
          </a:p>
          <a:p>
            <a:pPr marL="457200" lvl="0" indent="-309562" algn="l" rtl="0">
              <a:lnSpc>
                <a:spcPct val="115000"/>
              </a:lnSpc>
              <a:spcBef>
                <a:spcPts val="0"/>
              </a:spcBef>
              <a:spcAft>
                <a:spcPts val="0"/>
              </a:spcAft>
              <a:buClr>
                <a:schemeClr val="dk2"/>
              </a:buClr>
              <a:buSzPct val="100000"/>
              <a:buAutoNum type="arabicPeriod"/>
            </a:pPr>
            <a:r>
              <a:rPr lang="en" sz="1500" dirty="0">
                <a:solidFill>
                  <a:schemeClr val="dk2"/>
                </a:solidFill>
              </a:rPr>
              <a:t>Appendix &amp; Notebook</a:t>
            </a:r>
            <a:endParaRPr sz="1500" dirty="0">
              <a:solidFill>
                <a:schemeClr val="dk2"/>
              </a:solidFill>
            </a:endParaRPr>
          </a:p>
        </p:txBody>
      </p:sp>
      <p:pic>
        <p:nvPicPr>
          <p:cNvPr id="170" name="Google Shape;170;p31"/>
          <p:cNvPicPr preferRelativeResize="0"/>
          <p:nvPr/>
        </p:nvPicPr>
        <p:blipFill>
          <a:blip r:embed="rId3">
            <a:alphaModFix/>
          </a:blip>
          <a:stretch>
            <a:fillRect/>
          </a:stretch>
        </p:blipFill>
        <p:spPr>
          <a:xfrm>
            <a:off x="4954975" y="1269462"/>
            <a:ext cx="3563075" cy="3563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9"/>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t>4.3 DART Premium</a:t>
            </a:r>
            <a:endParaRPr/>
          </a:p>
        </p:txBody>
      </p:sp>
      <p:sp>
        <p:nvSpPr>
          <p:cNvPr id="332" name="Google Shape;332;p49"/>
          <p:cNvSpPr txBox="1">
            <a:spLocks noGrp="1"/>
          </p:cNvSpPr>
          <p:nvPr>
            <p:ph type="body" idx="1"/>
          </p:nvPr>
        </p:nvSpPr>
        <p:spPr>
          <a:xfrm>
            <a:off x="295625" y="1194250"/>
            <a:ext cx="3911100" cy="2893800"/>
          </a:xfrm>
          <a:prstGeom prst="rect">
            <a:avLst/>
          </a:prstGeom>
        </p:spPr>
        <p:txBody>
          <a:bodyPr spcFirstLastPara="1" wrap="square" lIns="0" tIns="0" rIns="68575" bIns="0" anchor="t" anchorCtr="0">
            <a:normAutofit lnSpcReduction="20000"/>
          </a:bodyPr>
          <a:lstStyle/>
          <a:p>
            <a:pPr marL="0" lvl="0" indent="0" algn="l" rtl="0">
              <a:lnSpc>
                <a:spcPct val="115000"/>
              </a:lnSpc>
              <a:spcBef>
                <a:spcPts val="0"/>
              </a:spcBef>
              <a:spcAft>
                <a:spcPts val="0"/>
              </a:spcAft>
              <a:buNone/>
            </a:pPr>
            <a:r>
              <a:rPr lang="en" sz="1750">
                <a:solidFill>
                  <a:srgbClr val="000000"/>
                </a:solidFill>
                <a:latin typeface="Arial"/>
                <a:ea typeface="Arial"/>
                <a:cs typeface="Arial"/>
                <a:sym typeface="Arial"/>
              </a:rPr>
              <a:t>When calculating the mean value for DART spread, we observe a positive for all nodes: this is called the DART premium. This a premium the trader collects for taking the risk of the real time volatility (spikes). </a:t>
            </a:r>
            <a:endParaRPr sz="175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75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750">
                <a:solidFill>
                  <a:srgbClr val="000000"/>
                </a:solidFill>
                <a:latin typeface="Arial"/>
                <a:ea typeface="Arial"/>
                <a:cs typeface="Arial"/>
                <a:sym typeface="Arial"/>
              </a:rPr>
              <a:t>Therefore, it is quite  similar to a fx carry trade strategy: positive mean return but large downside beta (fat left tail)</a:t>
            </a:r>
            <a:endParaRPr sz="900" b="1">
              <a:solidFill>
                <a:srgbClr val="000000"/>
              </a:solidFill>
              <a:latin typeface="Arial"/>
              <a:ea typeface="Arial"/>
              <a:cs typeface="Arial"/>
              <a:sym typeface="Arial"/>
            </a:endParaRPr>
          </a:p>
        </p:txBody>
      </p:sp>
      <p:pic>
        <p:nvPicPr>
          <p:cNvPr id="333" name="Google Shape;333;p49"/>
          <p:cNvPicPr preferRelativeResize="0"/>
          <p:nvPr/>
        </p:nvPicPr>
        <p:blipFill>
          <a:blip r:embed="rId3">
            <a:alphaModFix/>
          </a:blip>
          <a:stretch>
            <a:fillRect/>
          </a:stretch>
        </p:blipFill>
        <p:spPr>
          <a:xfrm>
            <a:off x="579192" y="4168403"/>
            <a:ext cx="7985613" cy="766243"/>
          </a:xfrm>
          <a:prstGeom prst="rect">
            <a:avLst/>
          </a:prstGeom>
          <a:noFill/>
          <a:ln>
            <a:noFill/>
          </a:ln>
        </p:spPr>
      </p:pic>
      <p:sp>
        <p:nvSpPr>
          <p:cNvPr id="334" name="Google Shape;334;p49"/>
          <p:cNvSpPr txBox="1">
            <a:spLocks noGrp="1"/>
          </p:cNvSpPr>
          <p:nvPr>
            <p:ph type="body" idx="1"/>
          </p:nvPr>
        </p:nvSpPr>
        <p:spPr>
          <a:xfrm>
            <a:off x="4923475" y="1194238"/>
            <a:ext cx="3911100" cy="2893800"/>
          </a:xfrm>
          <a:prstGeom prst="rect">
            <a:avLst/>
          </a:prstGeom>
        </p:spPr>
        <p:txBody>
          <a:bodyPr spcFirstLastPara="1" wrap="square" lIns="0" tIns="0" rIns="68575" bIns="0" anchor="t" anchorCtr="0">
            <a:normAutofit lnSpcReduction="10000"/>
          </a:bodyPr>
          <a:lstStyle/>
          <a:p>
            <a:pPr marL="0" lvl="0" indent="0" algn="l" rtl="0">
              <a:lnSpc>
                <a:spcPct val="115000"/>
              </a:lnSpc>
              <a:spcBef>
                <a:spcPts val="0"/>
              </a:spcBef>
              <a:spcAft>
                <a:spcPts val="0"/>
              </a:spcAft>
              <a:buNone/>
            </a:pPr>
            <a:r>
              <a:rPr lang="en" sz="1750">
                <a:solidFill>
                  <a:srgbClr val="000000"/>
                </a:solidFill>
                <a:latin typeface="Arial"/>
                <a:ea typeface="Arial"/>
                <a:cs typeface="Arial"/>
                <a:sym typeface="Arial"/>
              </a:rPr>
              <a:t>We also notice on the table below that the higher the risk is (measured here by standard deviation), the higher the mean return is.</a:t>
            </a:r>
            <a:endParaRPr sz="175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75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750">
                <a:solidFill>
                  <a:srgbClr val="000000"/>
                </a:solidFill>
                <a:latin typeface="Arial"/>
                <a:ea typeface="Arial"/>
                <a:cs typeface="Arial"/>
                <a:sym typeface="Arial"/>
              </a:rPr>
              <a:t>This observation leads to the following strategy: Instead of always going long the spread, we forecast negative spike to go short or to decide not to trade at this moment.</a:t>
            </a:r>
            <a:endParaRPr sz="175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0"/>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t>4.4 Spike Forecasts</a:t>
            </a:r>
            <a:endParaRPr/>
          </a:p>
        </p:txBody>
      </p:sp>
      <p:sp>
        <p:nvSpPr>
          <p:cNvPr id="340" name="Google Shape;340;p50"/>
          <p:cNvSpPr txBox="1">
            <a:spLocks noGrp="1"/>
          </p:cNvSpPr>
          <p:nvPr>
            <p:ph type="body" idx="1"/>
          </p:nvPr>
        </p:nvSpPr>
        <p:spPr>
          <a:xfrm>
            <a:off x="295625" y="1194250"/>
            <a:ext cx="4869900" cy="3805200"/>
          </a:xfrm>
          <a:prstGeom prst="rect">
            <a:avLst/>
          </a:prstGeom>
        </p:spPr>
        <p:txBody>
          <a:bodyPr spcFirstLastPara="1" wrap="square" lIns="0" tIns="0" rIns="68575" bIns="0" anchor="t" anchorCtr="0">
            <a:normAutofit lnSpcReduction="10000"/>
          </a:bodyPr>
          <a:lstStyle/>
          <a:p>
            <a:pPr marL="0" lvl="0" indent="0" algn="l" rtl="0">
              <a:lnSpc>
                <a:spcPct val="115000"/>
              </a:lnSpc>
              <a:spcBef>
                <a:spcPts val="0"/>
              </a:spcBef>
              <a:spcAft>
                <a:spcPts val="0"/>
              </a:spcAft>
              <a:buNone/>
            </a:pPr>
            <a:r>
              <a:rPr lang="en" sz="1950">
                <a:solidFill>
                  <a:srgbClr val="000000"/>
                </a:solidFill>
                <a:latin typeface="Arial"/>
                <a:ea typeface="Arial"/>
                <a:cs typeface="Arial"/>
                <a:sym typeface="Arial"/>
              </a:rPr>
              <a:t>We define a positive spike as a spread&gt;50 (that we label as 1) and a negative spike as a spread&lt;-50 (label -1), else no spike (label 0).</a:t>
            </a:r>
            <a:endParaRPr sz="195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95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950">
                <a:solidFill>
                  <a:srgbClr val="000000"/>
                </a:solidFill>
                <a:latin typeface="Arial"/>
                <a:ea typeface="Arial"/>
                <a:cs typeface="Arial"/>
                <a:sym typeface="Arial"/>
              </a:rPr>
              <a:t>Also, labels are very imbalance which leads to over-prediction of no spikes (to correct it we duplicate data to balance labels)</a:t>
            </a:r>
            <a:endParaRPr sz="195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95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950">
                <a:solidFill>
                  <a:srgbClr val="000000"/>
                </a:solidFill>
                <a:latin typeface="Arial"/>
                <a:ea typeface="Arial"/>
                <a:cs typeface="Arial"/>
                <a:sym typeface="Arial"/>
              </a:rPr>
              <a:t>We decided to use a </a:t>
            </a:r>
            <a:endParaRPr sz="195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950">
                <a:solidFill>
                  <a:srgbClr val="000000"/>
                </a:solidFill>
                <a:latin typeface="Arial"/>
                <a:ea typeface="Arial"/>
                <a:cs typeface="Arial"/>
                <a:sym typeface="Arial"/>
              </a:rPr>
              <a:t>multinomial logistic</a:t>
            </a:r>
            <a:endParaRPr sz="195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950">
                <a:solidFill>
                  <a:srgbClr val="000000"/>
                </a:solidFill>
                <a:latin typeface="Arial"/>
                <a:ea typeface="Arial"/>
                <a:cs typeface="Arial"/>
                <a:sym typeface="Arial"/>
              </a:rPr>
              <a:t>regression model</a:t>
            </a:r>
            <a:endParaRPr sz="1950">
              <a:solidFill>
                <a:srgbClr val="000000"/>
              </a:solidFill>
              <a:latin typeface="Arial"/>
              <a:ea typeface="Arial"/>
              <a:cs typeface="Arial"/>
              <a:sym typeface="Arial"/>
            </a:endParaRPr>
          </a:p>
        </p:txBody>
      </p:sp>
      <p:pic>
        <p:nvPicPr>
          <p:cNvPr id="341" name="Google Shape;341;p50"/>
          <p:cNvPicPr preferRelativeResize="0"/>
          <p:nvPr/>
        </p:nvPicPr>
        <p:blipFill>
          <a:blip r:embed="rId3">
            <a:alphaModFix/>
          </a:blip>
          <a:stretch>
            <a:fillRect/>
          </a:stretch>
        </p:blipFill>
        <p:spPr>
          <a:xfrm>
            <a:off x="5317925" y="1079101"/>
            <a:ext cx="3673675" cy="1834239"/>
          </a:xfrm>
          <a:prstGeom prst="rect">
            <a:avLst/>
          </a:prstGeom>
          <a:noFill/>
          <a:ln>
            <a:noFill/>
          </a:ln>
        </p:spPr>
      </p:pic>
      <p:pic>
        <p:nvPicPr>
          <p:cNvPr id="342" name="Google Shape;342;p50"/>
          <p:cNvPicPr preferRelativeResize="0"/>
          <p:nvPr/>
        </p:nvPicPr>
        <p:blipFill>
          <a:blip r:embed="rId4">
            <a:alphaModFix/>
          </a:blip>
          <a:stretch>
            <a:fillRect/>
          </a:stretch>
        </p:blipFill>
        <p:spPr>
          <a:xfrm>
            <a:off x="3271509" y="3813205"/>
            <a:ext cx="5781166" cy="926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1"/>
          <p:cNvSpPr txBox="1">
            <a:spLocks noGrp="1"/>
          </p:cNvSpPr>
          <p:nvPr>
            <p:ph type="title"/>
          </p:nvPr>
        </p:nvSpPr>
        <p:spPr>
          <a:xfrm>
            <a:off x="311700" y="410000"/>
            <a:ext cx="8520600" cy="6078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t>Market Influences on Price and Signals</a:t>
            </a:r>
            <a:endParaRPr/>
          </a:p>
        </p:txBody>
      </p:sp>
      <p:sp>
        <p:nvSpPr>
          <p:cNvPr id="348" name="Google Shape;348;p51"/>
          <p:cNvSpPr txBox="1">
            <a:spLocks noGrp="1"/>
          </p:cNvSpPr>
          <p:nvPr>
            <p:ph type="body" idx="1"/>
          </p:nvPr>
        </p:nvSpPr>
        <p:spPr>
          <a:xfrm>
            <a:off x="78700" y="1211375"/>
            <a:ext cx="2848200" cy="3357600"/>
          </a:xfrm>
          <a:prstGeom prst="rect">
            <a:avLst/>
          </a:prstGeom>
        </p:spPr>
        <p:txBody>
          <a:bodyPr spcFirstLastPara="1" wrap="square" lIns="0" tIns="0" rIns="68575" bIns="0" anchor="t" anchorCtr="0">
            <a:noAutofit/>
          </a:bodyPr>
          <a:lstStyle/>
          <a:p>
            <a:pPr marL="0" lvl="0" indent="0" algn="l" rtl="0">
              <a:spcBef>
                <a:spcPts val="0"/>
              </a:spcBef>
              <a:spcAft>
                <a:spcPts val="0"/>
              </a:spcAft>
              <a:buNone/>
            </a:pPr>
            <a:r>
              <a:rPr lang="en" sz="950"/>
              <a:t>Weather</a:t>
            </a:r>
            <a:endParaRPr sz="950"/>
          </a:p>
          <a:p>
            <a:pPr marL="0" lvl="0" indent="0" algn="l" rtl="0">
              <a:spcBef>
                <a:spcPts val="0"/>
              </a:spcBef>
              <a:spcAft>
                <a:spcPts val="0"/>
              </a:spcAft>
              <a:buNone/>
            </a:pPr>
            <a:endParaRPr sz="950"/>
          </a:p>
          <a:p>
            <a:pPr marL="0" lvl="0" indent="0" algn="l" rtl="0">
              <a:spcBef>
                <a:spcPts val="0"/>
              </a:spcBef>
              <a:spcAft>
                <a:spcPts val="0"/>
              </a:spcAft>
              <a:buNone/>
            </a:pPr>
            <a:r>
              <a:rPr lang="en" sz="950"/>
              <a:t>Weather Impacts (Temperature &amp; Renewables): Extreme temperatures drive surges in electricity demand for heating or cooling, often causing price spikes​. On a scorching summer day, ERCOT load can double due to air conditioning, leading DA prices to underpredict RT scarcity. Conversely, milder weather can soften demand and prices. Weather also affects supply: wind and solar generation swings (due to weather conditions) create large price volatility. Surplus wind during gusty nights can push prices to zero or negative, whereas sudden drops in wind/solar output spur scarcity pricing​. Our trading signals monitor forecasted vs actual weather; unexpected heat waves or a lull in wind can indicate a likely RT price jump above the DA price, triggering a long (buy DA, sell RT) position.</a:t>
            </a:r>
            <a:endParaRPr sz="950"/>
          </a:p>
          <a:p>
            <a:pPr marL="0" lvl="0" indent="0" algn="l" rtl="0">
              <a:spcBef>
                <a:spcPts val="0"/>
              </a:spcBef>
              <a:spcAft>
                <a:spcPts val="0"/>
              </a:spcAft>
              <a:buNone/>
            </a:pPr>
            <a:endParaRPr sz="950"/>
          </a:p>
        </p:txBody>
      </p:sp>
      <p:sp>
        <p:nvSpPr>
          <p:cNvPr id="349" name="Google Shape;349;p51"/>
          <p:cNvSpPr txBox="1">
            <a:spLocks noGrp="1"/>
          </p:cNvSpPr>
          <p:nvPr>
            <p:ph type="body" idx="2"/>
          </p:nvPr>
        </p:nvSpPr>
        <p:spPr>
          <a:xfrm>
            <a:off x="6295800" y="1235725"/>
            <a:ext cx="2848200" cy="2879400"/>
          </a:xfrm>
          <a:prstGeom prst="rect">
            <a:avLst/>
          </a:prstGeom>
        </p:spPr>
        <p:txBody>
          <a:bodyPr spcFirstLastPara="1" wrap="square" lIns="0" tIns="0" rIns="68575" bIns="0" anchor="t" anchorCtr="0">
            <a:normAutofit/>
          </a:bodyPr>
          <a:lstStyle/>
          <a:p>
            <a:pPr marL="0" lvl="0" indent="0" algn="l" rtl="0">
              <a:lnSpc>
                <a:spcPct val="90000"/>
              </a:lnSpc>
              <a:spcBef>
                <a:spcPts val="0"/>
              </a:spcBef>
              <a:spcAft>
                <a:spcPts val="0"/>
              </a:spcAft>
              <a:buSzPts val="935"/>
              <a:buNone/>
            </a:pPr>
            <a:r>
              <a:rPr lang="en" sz="989"/>
              <a:t>Load</a:t>
            </a:r>
            <a:endParaRPr sz="989"/>
          </a:p>
          <a:p>
            <a:pPr marL="0" lvl="0" indent="0" algn="l" rtl="0">
              <a:lnSpc>
                <a:spcPct val="90000"/>
              </a:lnSpc>
              <a:spcBef>
                <a:spcPts val="0"/>
              </a:spcBef>
              <a:spcAft>
                <a:spcPts val="0"/>
              </a:spcAft>
              <a:buSzPts val="935"/>
              <a:buNone/>
            </a:pPr>
            <a:endParaRPr sz="989"/>
          </a:p>
          <a:p>
            <a:pPr marL="0" lvl="0" indent="0" algn="l" rtl="0">
              <a:lnSpc>
                <a:spcPct val="90000"/>
              </a:lnSpc>
              <a:spcBef>
                <a:spcPts val="0"/>
              </a:spcBef>
              <a:spcAft>
                <a:spcPts val="0"/>
              </a:spcAft>
              <a:buSzPts val="935"/>
              <a:buNone/>
            </a:pPr>
            <a:r>
              <a:rPr lang="en" sz="989"/>
              <a:t>Load is a primary determinant of price – higher demand tightens the supply balance and raises LMPs. ERCOT’s day-ahead market bases prices on forecasted load. If real-time demand exceeds the forecast (e.g. due to an unpredicted weather surge or error in the load forecast), real-time prices will spike above day-ahead prices. Our strategy capitalizes on these discrepancies by using ERCOT’s load forecasts and real-time demand data as inputs. When our model sees a likely demand underestimation in DA, it generates a buy signal in DA expecting RT prices to settle higher. In essence, load forecast errors translate directly into DART trading opportunities.</a:t>
            </a:r>
            <a:endParaRPr sz="989"/>
          </a:p>
        </p:txBody>
      </p:sp>
      <p:sp>
        <p:nvSpPr>
          <p:cNvPr id="350" name="Google Shape;350;p51"/>
          <p:cNvSpPr txBox="1"/>
          <p:nvPr/>
        </p:nvSpPr>
        <p:spPr>
          <a:xfrm>
            <a:off x="3125398" y="1131375"/>
            <a:ext cx="2893200" cy="28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50">
                <a:solidFill>
                  <a:schemeClr val="dk2"/>
                </a:solidFill>
                <a:latin typeface="Proxima Nova"/>
                <a:ea typeface="Proxima Nova"/>
                <a:cs typeface="Proxima Nova"/>
                <a:sym typeface="Proxima Nova"/>
              </a:rPr>
              <a:t>Natural Gas</a:t>
            </a:r>
            <a:endParaRPr sz="95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950">
              <a:solidFill>
                <a:schemeClr val="dk2"/>
              </a:solidFill>
              <a:latin typeface="Proxima Nova"/>
              <a:ea typeface="Proxima Nova"/>
              <a:cs typeface="Proxima Nova"/>
              <a:sym typeface="Proxima Nova"/>
            </a:endParaRPr>
          </a:p>
          <a:p>
            <a:pPr marL="0" lvl="0" indent="0" algn="l" rtl="0">
              <a:spcBef>
                <a:spcPts val="0"/>
              </a:spcBef>
              <a:spcAft>
                <a:spcPts val="0"/>
              </a:spcAft>
              <a:buNone/>
            </a:pPr>
            <a:r>
              <a:rPr lang="en" sz="950">
                <a:solidFill>
                  <a:schemeClr val="dk2"/>
                </a:solidFill>
                <a:latin typeface="Proxima Nova"/>
                <a:ea typeface="Proxima Nova"/>
                <a:cs typeface="Proxima Nova"/>
                <a:sym typeface="Proxima Nova"/>
              </a:rPr>
              <a:t>Gas-fired generators often set the marginal price in ERCOT, so fuel cost is a strong baseline for power prices. “Price changes for natural gas have an outsized influence on wholesale electricity prices because natural gas tends to set the marginal price during most hours”​. Our signals incorporate natural gas price trends (and shocks) – for example, a sudden rise in gas price after the day-ahead market could make real-time electricity more expensive than anticipated in DA. In such cases, the strategy would go long DA (locking in the lower price) expecting to profit when RT reflects the higher gas-influenced price. Similarly, a drop in gas price can cause DA to overshoot, prompting a short DA position. By integrating fuel cost data, the model adapts to fundamental cost shifts that drive the DA vs RT spread.</a:t>
            </a:r>
            <a:endParaRPr sz="95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950">
              <a:solidFill>
                <a:schemeClr val="dk2"/>
              </a:solidFill>
              <a:latin typeface="Proxima Nova"/>
              <a:ea typeface="Proxima Nova"/>
              <a:cs typeface="Proxima Nova"/>
              <a:sym typeface="Proxima Nova"/>
            </a:endParaRPr>
          </a:p>
        </p:txBody>
      </p:sp>
      <p:pic>
        <p:nvPicPr>
          <p:cNvPr id="351" name="Google Shape;351;p51"/>
          <p:cNvPicPr preferRelativeResize="0"/>
          <p:nvPr/>
        </p:nvPicPr>
        <p:blipFill>
          <a:blip r:embed="rId3">
            <a:alphaModFix/>
          </a:blip>
          <a:stretch>
            <a:fillRect/>
          </a:stretch>
        </p:blipFill>
        <p:spPr>
          <a:xfrm>
            <a:off x="6836148" y="3465875"/>
            <a:ext cx="1552600" cy="16497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2"/>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t>5. Conclusionary Findings</a:t>
            </a:r>
            <a:endParaRPr/>
          </a:p>
        </p:txBody>
      </p:sp>
      <p:sp>
        <p:nvSpPr>
          <p:cNvPr id="357" name="Google Shape;357;p52"/>
          <p:cNvSpPr txBox="1">
            <a:spLocks noGrp="1"/>
          </p:cNvSpPr>
          <p:nvPr>
            <p:ph type="body" idx="1"/>
          </p:nvPr>
        </p:nvSpPr>
        <p:spPr>
          <a:xfrm>
            <a:off x="295625" y="1194250"/>
            <a:ext cx="4869900" cy="3805200"/>
          </a:xfrm>
          <a:prstGeom prst="rect">
            <a:avLst/>
          </a:prstGeom>
        </p:spPr>
        <p:txBody>
          <a:bodyPr spcFirstLastPara="1" wrap="square" lIns="0" tIns="0" rIns="68575" bIns="0" anchor="t" anchorCtr="0">
            <a:normAutofit/>
          </a:bodyPr>
          <a:lstStyle/>
          <a:p>
            <a:pPr marL="457200" lvl="0" indent="-323850" algn="l" rtl="0">
              <a:lnSpc>
                <a:spcPct val="115000"/>
              </a:lnSpc>
              <a:spcBef>
                <a:spcPts val="0"/>
              </a:spcBef>
              <a:spcAft>
                <a:spcPts val="0"/>
              </a:spcAft>
              <a:buClr>
                <a:schemeClr val="dk2"/>
              </a:buClr>
              <a:buSzPts val="1500"/>
              <a:buAutoNum type="arabicPeriod"/>
            </a:pPr>
            <a:r>
              <a:rPr lang="en" sz="1500" b="1" dirty="0"/>
              <a:t>Implementation of Na</a:t>
            </a:r>
            <a:r>
              <a:rPr lang="fr-FR" sz="1500" b="1" dirty="0"/>
              <a:t>ï</a:t>
            </a:r>
            <a:r>
              <a:rPr lang="en" sz="1500" b="1" dirty="0"/>
              <a:t>ve Strategy</a:t>
            </a:r>
          </a:p>
          <a:p>
            <a:pPr marL="457200" lvl="0" indent="-323850" algn="l" rtl="0">
              <a:lnSpc>
                <a:spcPct val="115000"/>
              </a:lnSpc>
              <a:spcBef>
                <a:spcPts val="0"/>
              </a:spcBef>
              <a:spcAft>
                <a:spcPts val="0"/>
              </a:spcAft>
              <a:buClr>
                <a:schemeClr val="dk2"/>
              </a:buClr>
              <a:buSzPts val="1500"/>
              <a:buAutoNum type="arabicPeriod"/>
            </a:pPr>
            <a:endParaRPr lang="en" sz="1500" b="1" dirty="0"/>
          </a:p>
          <a:p>
            <a:pPr marL="457200" lvl="0" indent="-323850" algn="l" rtl="0">
              <a:lnSpc>
                <a:spcPct val="115000"/>
              </a:lnSpc>
              <a:spcBef>
                <a:spcPts val="0"/>
              </a:spcBef>
              <a:spcAft>
                <a:spcPts val="0"/>
              </a:spcAft>
              <a:buClr>
                <a:schemeClr val="dk2"/>
              </a:buClr>
              <a:buSzPts val="1500"/>
              <a:buAutoNum type="arabicPeriod"/>
            </a:pPr>
            <a:r>
              <a:rPr lang="en" sz="1500" b="1" dirty="0"/>
              <a:t>Implementation DART strategy using spike forecasts</a:t>
            </a:r>
          </a:p>
          <a:p>
            <a:pPr marL="457200" lvl="0" indent="-323850" algn="l" rtl="0">
              <a:lnSpc>
                <a:spcPct val="115000"/>
              </a:lnSpc>
              <a:spcBef>
                <a:spcPts val="0"/>
              </a:spcBef>
              <a:spcAft>
                <a:spcPts val="0"/>
              </a:spcAft>
              <a:buClr>
                <a:schemeClr val="dk2"/>
              </a:buClr>
              <a:buSzPts val="1500"/>
              <a:buAutoNum type="arabicPeriod"/>
            </a:pPr>
            <a:endParaRPr lang="en" sz="1500" b="1" dirty="0"/>
          </a:p>
          <a:p>
            <a:pPr marL="457200" lvl="0" indent="-323850" algn="l" rtl="0">
              <a:lnSpc>
                <a:spcPct val="115000"/>
              </a:lnSpc>
              <a:spcBef>
                <a:spcPts val="0"/>
              </a:spcBef>
              <a:spcAft>
                <a:spcPts val="0"/>
              </a:spcAft>
              <a:buClr>
                <a:schemeClr val="dk2"/>
              </a:buClr>
              <a:buSzPts val="1500"/>
              <a:buAutoNum type="arabicPeriod"/>
            </a:pPr>
            <a:r>
              <a:rPr lang="en" sz="1500" b="1" dirty="0"/>
              <a:t>Future Improvements</a:t>
            </a:r>
            <a:endParaRPr sz="1500"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3"/>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t>5.1 Implementation of trading strategies: Naive</a:t>
            </a:r>
            <a:endParaRPr/>
          </a:p>
        </p:txBody>
      </p:sp>
      <p:sp>
        <p:nvSpPr>
          <p:cNvPr id="363" name="Google Shape;363;p53"/>
          <p:cNvSpPr txBox="1">
            <a:spLocks noGrp="1"/>
          </p:cNvSpPr>
          <p:nvPr>
            <p:ph type="body" idx="1"/>
          </p:nvPr>
        </p:nvSpPr>
        <p:spPr>
          <a:xfrm>
            <a:off x="295625" y="1194250"/>
            <a:ext cx="4869900" cy="3805200"/>
          </a:xfrm>
          <a:prstGeom prst="rect">
            <a:avLst/>
          </a:prstGeom>
        </p:spPr>
        <p:txBody>
          <a:bodyPr spcFirstLastPara="1" wrap="square" lIns="0" tIns="0" rIns="68575" bIns="0" anchor="t" anchorCtr="0">
            <a:normAutofit/>
          </a:bodyPr>
          <a:lstStyle/>
          <a:p>
            <a:pPr marL="0" lvl="0" indent="0" algn="l" rtl="0">
              <a:lnSpc>
                <a:spcPct val="115000"/>
              </a:lnSpc>
              <a:spcBef>
                <a:spcPts val="0"/>
              </a:spcBef>
              <a:spcAft>
                <a:spcPts val="0"/>
              </a:spcAft>
              <a:buNone/>
            </a:pPr>
            <a:r>
              <a:rPr lang="en" sz="1500" b="1" dirty="0"/>
              <a:t>The naive method is always going long the spread (buying the da and selling the rt). We use DART premium</a:t>
            </a:r>
            <a:endParaRPr sz="1500" b="1" dirty="0"/>
          </a:p>
          <a:p>
            <a:pPr marL="0" lvl="0" indent="0" algn="l" rtl="0">
              <a:lnSpc>
                <a:spcPct val="115000"/>
              </a:lnSpc>
              <a:spcBef>
                <a:spcPts val="0"/>
              </a:spcBef>
              <a:spcAft>
                <a:spcPts val="0"/>
              </a:spcAft>
              <a:buNone/>
            </a:pPr>
            <a:endParaRPr sz="1500" b="1" dirty="0"/>
          </a:p>
          <a:p>
            <a:pPr marL="0" lvl="0" indent="0" algn="l" rtl="0">
              <a:lnSpc>
                <a:spcPct val="115000"/>
              </a:lnSpc>
              <a:spcBef>
                <a:spcPts val="0"/>
              </a:spcBef>
              <a:spcAft>
                <a:spcPts val="0"/>
              </a:spcAft>
              <a:buNone/>
            </a:pPr>
            <a:r>
              <a:rPr lang="en" sz="1500" b="1" dirty="0"/>
              <a:t>This leads to high volatility of our strategy</a:t>
            </a:r>
            <a:endParaRPr sz="1500" b="1" dirty="0"/>
          </a:p>
          <a:p>
            <a:pPr marL="0" lvl="0" indent="0" algn="l" rtl="0">
              <a:lnSpc>
                <a:spcPct val="115000"/>
              </a:lnSpc>
              <a:spcBef>
                <a:spcPts val="0"/>
              </a:spcBef>
              <a:spcAft>
                <a:spcPts val="0"/>
              </a:spcAft>
              <a:buNone/>
            </a:pPr>
            <a:endParaRPr sz="1500" b="1" dirty="0"/>
          </a:p>
          <a:p>
            <a:pPr marL="0" lvl="0" indent="0" algn="l" rtl="0">
              <a:lnSpc>
                <a:spcPct val="115000"/>
              </a:lnSpc>
              <a:spcBef>
                <a:spcPts val="0"/>
              </a:spcBef>
              <a:spcAft>
                <a:spcPts val="0"/>
              </a:spcAft>
              <a:buNone/>
            </a:pPr>
            <a:r>
              <a:rPr lang="en" sz="1500" b="1" dirty="0"/>
              <a:t>We trade from June 2024 to the end of 2024 (we will use the first half of the year as a training set later)</a:t>
            </a:r>
            <a:endParaRPr sz="1500" b="1" dirty="0"/>
          </a:p>
        </p:txBody>
      </p:sp>
      <p:pic>
        <p:nvPicPr>
          <p:cNvPr id="364" name="Google Shape;364;p53"/>
          <p:cNvPicPr preferRelativeResize="0"/>
          <p:nvPr/>
        </p:nvPicPr>
        <p:blipFill>
          <a:blip r:embed="rId3">
            <a:alphaModFix/>
          </a:blip>
          <a:stretch>
            <a:fillRect/>
          </a:stretch>
        </p:blipFill>
        <p:spPr>
          <a:xfrm>
            <a:off x="5317925" y="1079101"/>
            <a:ext cx="3673675" cy="1874219"/>
          </a:xfrm>
          <a:prstGeom prst="rect">
            <a:avLst/>
          </a:prstGeom>
          <a:noFill/>
          <a:ln>
            <a:noFill/>
          </a:ln>
        </p:spPr>
      </p:pic>
      <p:pic>
        <p:nvPicPr>
          <p:cNvPr id="365" name="Google Shape;365;p53"/>
          <p:cNvPicPr preferRelativeResize="0"/>
          <p:nvPr/>
        </p:nvPicPr>
        <p:blipFill>
          <a:blip r:embed="rId4">
            <a:alphaModFix/>
          </a:blip>
          <a:stretch>
            <a:fillRect/>
          </a:stretch>
        </p:blipFill>
        <p:spPr>
          <a:xfrm>
            <a:off x="295625" y="3447975"/>
            <a:ext cx="7277324" cy="1551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4"/>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t>5.2 Implementation of trading strategies: </a:t>
            </a:r>
            <a:r>
              <a:rPr lang="en">
                <a:solidFill>
                  <a:schemeClr val="lt1"/>
                </a:solidFill>
              </a:rPr>
              <a:t>With spike forecasts</a:t>
            </a:r>
            <a:endParaRPr/>
          </a:p>
        </p:txBody>
      </p:sp>
      <p:sp>
        <p:nvSpPr>
          <p:cNvPr id="371" name="Google Shape;371;p54"/>
          <p:cNvSpPr txBox="1">
            <a:spLocks noGrp="1"/>
          </p:cNvSpPr>
          <p:nvPr>
            <p:ph type="body" idx="1"/>
          </p:nvPr>
        </p:nvSpPr>
        <p:spPr>
          <a:xfrm>
            <a:off x="295625" y="1194250"/>
            <a:ext cx="4869900" cy="3805200"/>
          </a:xfrm>
          <a:prstGeom prst="rect">
            <a:avLst/>
          </a:prstGeom>
        </p:spPr>
        <p:txBody>
          <a:bodyPr spcFirstLastPara="1" wrap="square" lIns="0" tIns="0" rIns="68575" bIns="0" anchor="t" anchorCtr="0">
            <a:normAutofit/>
          </a:bodyPr>
          <a:lstStyle/>
          <a:p>
            <a:pPr marL="0" lvl="0" indent="0" algn="l" rtl="0">
              <a:lnSpc>
                <a:spcPct val="115000"/>
              </a:lnSpc>
              <a:spcBef>
                <a:spcPts val="0"/>
              </a:spcBef>
              <a:spcAft>
                <a:spcPts val="0"/>
              </a:spcAft>
              <a:buNone/>
            </a:pPr>
            <a:r>
              <a:rPr lang="en" sz="1500" b="1" dirty="0"/>
              <a:t>We try to keep the DART premium while avoiding the negative spikes (also try short those)</a:t>
            </a:r>
            <a:endParaRPr sz="1500" b="1" dirty="0"/>
          </a:p>
          <a:p>
            <a:pPr marL="0" lvl="0" indent="0" algn="l" rtl="0">
              <a:lnSpc>
                <a:spcPct val="115000"/>
              </a:lnSpc>
              <a:spcBef>
                <a:spcPts val="0"/>
              </a:spcBef>
              <a:spcAft>
                <a:spcPts val="0"/>
              </a:spcAft>
              <a:buNone/>
            </a:pPr>
            <a:endParaRPr sz="1500" b="1" dirty="0"/>
          </a:p>
          <a:p>
            <a:pPr marL="0" lvl="0" indent="0" algn="l" rtl="0">
              <a:lnSpc>
                <a:spcPct val="115000"/>
              </a:lnSpc>
              <a:spcBef>
                <a:spcPts val="0"/>
              </a:spcBef>
              <a:spcAft>
                <a:spcPts val="0"/>
              </a:spcAft>
              <a:buNone/>
            </a:pPr>
            <a:r>
              <a:rPr lang="en" sz="1500" b="1" dirty="0"/>
              <a:t>We see that our forecast model is not performing well, leading worst performance (poor performance in foreasting negative spikes)</a:t>
            </a:r>
            <a:endParaRPr sz="1500" b="1" dirty="0"/>
          </a:p>
          <a:p>
            <a:pPr marL="0" lvl="0" indent="0" algn="l" rtl="0">
              <a:lnSpc>
                <a:spcPct val="115000"/>
              </a:lnSpc>
              <a:spcBef>
                <a:spcPts val="0"/>
              </a:spcBef>
              <a:spcAft>
                <a:spcPts val="0"/>
              </a:spcAft>
              <a:buNone/>
            </a:pPr>
            <a:endParaRPr sz="1500" b="1" dirty="0"/>
          </a:p>
          <a:p>
            <a:pPr marL="0" lvl="0" indent="0" algn="l" rtl="0">
              <a:lnSpc>
                <a:spcPct val="115000"/>
              </a:lnSpc>
              <a:spcBef>
                <a:spcPts val="0"/>
              </a:spcBef>
              <a:spcAft>
                <a:spcPts val="0"/>
              </a:spcAft>
              <a:buNone/>
            </a:pPr>
            <a:r>
              <a:rPr lang="en" sz="1500" b="1" dirty="0"/>
              <a:t>However we did manage to reduce risk (max drawdown) and able to achieve very high SR for some nodes (Houston).</a:t>
            </a:r>
            <a:endParaRPr sz="1500" b="1" dirty="0"/>
          </a:p>
          <a:p>
            <a:pPr marL="0" lvl="0" indent="0" algn="l" rtl="0">
              <a:lnSpc>
                <a:spcPct val="115000"/>
              </a:lnSpc>
              <a:spcBef>
                <a:spcPts val="0"/>
              </a:spcBef>
              <a:spcAft>
                <a:spcPts val="0"/>
              </a:spcAft>
              <a:buNone/>
            </a:pPr>
            <a:endParaRPr sz="1500" b="1" dirty="0"/>
          </a:p>
        </p:txBody>
      </p:sp>
      <p:pic>
        <p:nvPicPr>
          <p:cNvPr id="372" name="Google Shape;372;p54"/>
          <p:cNvPicPr preferRelativeResize="0"/>
          <p:nvPr/>
        </p:nvPicPr>
        <p:blipFill>
          <a:blip r:embed="rId3">
            <a:alphaModFix/>
          </a:blip>
          <a:stretch>
            <a:fillRect/>
          </a:stretch>
        </p:blipFill>
        <p:spPr>
          <a:xfrm>
            <a:off x="6086788" y="3054025"/>
            <a:ext cx="2135950" cy="1836975"/>
          </a:xfrm>
          <a:prstGeom prst="rect">
            <a:avLst/>
          </a:prstGeom>
          <a:noFill/>
          <a:ln>
            <a:noFill/>
          </a:ln>
        </p:spPr>
      </p:pic>
      <p:pic>
        <p:nvPicPr>
          <p:cNvPr id="373" name="Google Shape;373;p54"/>
          <p:cNvPicPr preferRelativeResize="0"/>
          <p:nvPr/>
        </p:nvPicPr>
        <p:blipFill>
          <a:blip r:embed="rId4">
            <a:alphaModFix/>
          </a:blip>
          <a:stretch>
            <a:fillRect/>
          </a:stretch>
        </p:blipFill>
        <p:spPr>
          <a:xfrm>
            <a:off x="5317925" y="1079101"/>
            <a:ext cx="3673676" cy="1822518"/>
          </a:xfrm>
          <a:prstGeom prst="rect">
            <a:avLst/>
          </a:prstGeom>
          <a:noFill/>
          <a:ln>
            <a:noFill/>
          </a:ln>
        </p:spPr>
      </p:pic>
      <p:pic>
        <p:nvPicPr>
          <p:cNvPr id="374" name="Google Shape;374;p54"/>
          <p:cNvPicPr preferRelativeResize="0"/>
          <p:nvPr/>
        </p:nvPicPr>
        <p:blipFill>
          <a:blip r:embed="rId5">
            <a:alphaModFix/>
          </a:blip>
          <a:stretch>
            <a:fillRect/>
          </a:stretch>
        </p:blipFill>
        <p:spPr>
          <a:xfrm>
            <a:off x="100725" y="3588955"/>
            <a:ext cx="5449775" cy="1188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5"/>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t>5.3 Future Improvements</a:t>
            </a:r>
            <a:endParaRPr/>
          </a:p>
        </p:txBody>
      </p:sp>
      <p:sp>
        <p:nvSpPr>
          <p:cNvPr id="380" name="Google Shape;380;p55"/>
          <p:cNvSpPr txBox="1">
            <a:spLocks noGrp="1"/>
          </p:cNvSpPr>
          <p:nvPr>
            <p:ph type="body" idx="1"/>
          </p:nvPr>
        </p:nvSpPr>
        <p:spPr>
          <a:xfrm>
            <a:off x="295625" y="1194250"/>
            <a:ext cx="4869900" cy="3805200"/>
          </a:xfrm>
          <a:prstGeom prst="rect">
            <a:avLst/>
          </a:prstGeom>
        </p:spPr>
        <p:txBody>
          <a:bodyPr spcFirstLastPara="1" wrap="square" lIns="0" tIns="0" rIns="68575" bIns="0" anchor="t" anchorCtr="0">
            <a:normAutofit/>
          </a:bodyPr>
          <a:lstStyle/>
          <a:p>
            <a:pPr marL="457200" lvl="0" indent="-323850" algn="l" rtl="0">
              <a:lnSpc>
                <a:spcPct val="115000"/>
              </a:lnSpc>
              <a:spcBef>
                <a:spcPts val="0"/>
              </a:spcBef>
              <a:spcAft>
                <a:spcPts val="0"/>
              </a:spcAft>
              <a:buClr>
                <a:schemeClr val="dk2"/>
              </a:buClr>
              <a:buSzPts val="1500"/>
              <a:buAutoNum type="arabicPeriod"/>
            </a:pPr>
            <a:r>
              <a:rPr lang="en" sz="1500" b="1" dirty="0"/>
              <a:t>The most important part is trying to improve spike forecasts. To do so:</a:t>
            </a:r>
          </a:p>
          <a:p>
            <a:pPr lvl="1" indent="-323850">
              <a:lnSpc>
                <a:spcPct val="115000"/>
              </a:lnSpc>
              <a:spcBef>
                <a:spcPts val="0"/>
              </a:spcBef>
              <a:buClr>
                <a:schemeClr val="dk2"/>
              </a:buClr>
              <a:buSzPts val="1500"/>
              <a:buFont typeface="Arial"/>
              <a:buAutoNum type="arabicPeriod"/>
            </a:pPr>
            <a:r>
              <a:rPr lang="en-US" sz="1500" b="1" dirty="0"/>
              <a:t>Add features (such as temperature data)</a:t>
            </a:r>
          </a:p>
          <a:p>
            <a:pPr lvl="1" indent="-323850">
              <a:lnSpc>
                <a:spcPct val="115000"/>
              </a:lnSpc>
              <a:spcBef>
                <a:spcPts val="0"/>
              </a:spcBef>
              <a:buClr>
                <a:schemeClr val="dk2"/>
              </a:buClr>
              <a:buSzPts val="1500"/>
              <a:buFont typeface="Arial"/>
              <a:buAutoNum type="arabicPeriod"/>
            </a:pPr>
            <a:r>
              <a:rPr lang="en-US" sz="1500" b="1" dirty="0"/>
              <a:t>try to better balance labels, try/finetune ML classifiers, add past errors data</a:t>
            </a:r>
          </a:p>
          <a:p>
            <a:pPr lvl="1" indent="-323850">
              <a:lnSpc>
                <a:spcPct val="115000"/>
              </a:lnSpc>
              <a:spcBef>
                <a:spcPts val="0"/>
              </a:spcBef>
              <a:buClr>
                <a:schemeClr val="dk2"/>
              </a:buClr>
              <a:buSzPts val="1500"/>
              <a:buFont typeface="Arial"/>
              <a:buAutoNum type="arabicPeriod"/>
            </a:pPr>
            <a:r>
              <a:rPr lang="en-US" sz="1500" b="1" dirty="0"/>
              <a:t>Find more historical data (more than 1 year)</a:t>
            </a:r>
          </a:p>
          <a:p>
            <a:pPr lvl="1" indent="-323850">
              <a:lnSpc>
                <a:spcPct val="115000"/>
              </a:lnSpc>
              <a:spcBef>
                <a:spcPts val="0"/>
              </a:spcBef>
              <a:buClr>
                <a:schemeClr val="dk2"/>
              </a:buClr>
              <a:buSzPts val="1500"/>
              <a:buAutoNum type="arabicPeriod"/>
            </a:pPr>
            <a:endParaRPr lang="en" sz="1500" b="1" dirty="0"/>
          </a:p>
          <a:p>
            <a:pPr indent="-323850">
              <a:lnSpc>
                <a:spcPct val="115000"/>
              </a:lnSpc>
              <a:buSzPts val="1500"/>
              <a:buFont typeface="Arial"/>
              <a:buAutoNum type="arabicPeriod"/>
            </a:pPr>
            <a:r>
              <a:rPr lang="en" sz="1500" b="1" dirty="0"/>
              <a:t>Add sizes to our trades (because four now we only buy the same number of units each trade). They could be related to the spikes model forecast confidence level for exemple.</a:t>
            </a:r>
            <a:endParaRPr sz="1500"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7"/>
          <p:cNvSpPr txBox="1">
            <a:spLocks noGrp="1"/>
          </p:cNvSpPr>
          <p:nvPr>
            <p:ph type="body" idx="1"/>
          </p:nvPr>
        </p:nvSpPr>
        <p:spPr>
          <a:xfrm>
            <a:off x="311700" y="1229975"/>
            <a:ext cx="8416800" cy="3339000"/>
          </a:xfrm>
          <a:prstGeom prst="rect">
            <a:avLst/>
          </a:prstGeom>
        </p:spPr>
        <p:txBody>
          <a:bodyPr spcFirstLastPara="1" wrap="square" lIns="0" tIns="0" rIns="68575" bIns="0" anchor="t" anchorCtr="0">
            <a:normAutofit/>
          </a:bodyPr>
          <a:lstStyle/>
          <a:p>
            <a:pPr marL="0" lvl="0" indent="0" algn="l" rtl="0">
              <a:spcBef>
                <a:spcPts val="0"/>
              </a:spcBef>
              <a:spcAft>
                <a:spcPts val="0"/>
              </a:spcAft>
              <a:buNone/>
            </a:pPr>
            <a:r>
              <a:rPr lang="en" b="1" u="sng"/>
              <a:t>Sources of data:</a:t>
            </a:r>
            <a:endParaRPr b="1" u="sng"/>
          </a:p>
          <a:p>
            <a:pPr marL="457200" lvl="0" indent="-317500" algn="l" rtl="0">
              <a:spcBef>
                <a:spcPts val="0"/>
              </a:spcBef>
              <a:spcAft>
                <a:spcPts val="0"/>
              </a:spcAft>
              <a:buSzPts val="1400"/>
              <a:buAutoNum type="arabicPeriod"/>
            </a:pPr>
            <a:r>
              <a:rPr lang="en"/>
              <a:t>ERCOT data: </a:t>
            </a:r>
            <a:r>
              <a:rPr lang="en" u="sng">
                <a:solidFill>
                  <a:schemeClr val="hlink"/>
                </a:solidFill>
                <a:hlinkClick r:id="rId3"/>
              </a:rPr>
              <a:t>https://www.ercot.com/services/mdt/data-portal</a:t>
            </a:r>
            <a:endParaRPr/>
          </a:p>
          <a:p>
            <a:pPr marL="457200" lvl="0" indent="-317500" algn="l" rtl="0">
              <a:spcBef>
                <a:spcPts val="0"/>
              </a:spcBef>
              <a:spcAft>
                <a:spcPts val="0"/>
              </a:spcAft>
              <a:buSzPts val="1400"/>
              <a:buAutoNum type="arabicPeriod"/>
            </a:pPr>
            <a:r>
              <a:rPr lang="en"/>
              <a:t>Gas data: </a:t>
            </a:r>
            <a:r>
              <a:rPr lang="en" u="sng">
                <a:solidFill>
                  <a:schemeClr val="hlink"/>
                </a:solidFill>
                <a:hlinkClick r:id="rId4"/>
              </a:rPr>
              <a:t>https://www.eia.gov/opendata/</a:t>
            </a:r>
            <a:endParaRPr/>
          </a:p>
          <a:p>
            <a:pPr marL="457200" lvl="0" indent="-317500" algn="l" rtl="0">
              <a:spcBef>
                <a:spcPts val="0"/>
              </a:spcBef>
              <a:spcAft>
                <a:spcPts val="0"/>
              </a:spcAft>
              <a:buSzPts val="1400"/>
              <a:buAutoNum type="arabicPeriod"/>
            </a:pPr>
            <a:r>
              <a:rPr lang="en"/>
              <a:t>Weather data: </a:t>
            </a:r>
            <a:r>
              <a:rPr lang="en" u="sng">
                <a:solidFill>
                  <a:schemeClr val="hlink"/>
                </a:solidFill>
                <a:hlinkClick r:id="rId5"/>
              </a:rPr>
              <a:t>https://data.nrel.gov/</a:t>
            </a:r>
            <a:endParaRPr/>
          </a:p>
          <a:p>
            <a:pPr marL="0" lvl="0" indent="0" algn="l" rtl="0">
              <a:spcBef>
                <a:spcPts val="0"/>
              </a:spcBef>
              <a:spcAft>
                <a:spcPts val="0"/>
              </a:spcAft>
              <a:buNone/>
            </a:pPr>
            <a:r>
              <a:rPr lang="en"/>
              <a:t>Source of information: Modo Energy and Yes Energy are very useful</a:t>
            </a:r>
            <a:endParaRPr/>
          </a:p>
          <a:p>
            <a:pPr marL="0" lvl="0" indent="0" algn="l" rtl="0">
              <a:spcBef>
                <a:spcPts val="0"/>
              </a:spcBef>
              <a:spcAft>
                <a:spcPts val="0"/>
              </a:spcAft>
              <a:buNone/>
            </a:pPr>
            <a:r>
              <a:rPr lang="en"/>
              <a:t>Papers: </a:t>
            </a:r>
            <a:endParaRPr/>
          </a:p>
          <a:p>
            <a:pPr marL="0" lvl="0" indent="0" algn="l" rtl="0">
              <a:spcBef>
                <a:spcPts val="0"/>
              </a:spcBef>
              <a:spcAft>
                <a:spcPts val="0"/>
              </a:spcAft>
              <a:buNone/>
            </a:pPr>
            <a:r>
              <a:rPr lang="en"/>
              <a:t>Energy trading efficiency in ERCOT’s day-ahead and real-time electricity markets, Jay Zarnikau</a:t>
            </a:r>
            <a:endParaRPr/>
          </a:p>
          <a:p>
            <a:pPr marL="0" lvl="0" indent="0" algn="l" rtl="0">
              <a:spcBef>
                <a:spcPts val="0"/>
              </a:spcBef>
              <a:spcAft>
                <a:spcPts val="0"/>
              </a:spcAft>
              <a:buNone/>
            </a:pPr>
            <a:endParaRPr/>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300"/>
          </a:p>
        </p:txBody>
      </p:sp>
      <p:sp>
        <p:nvSpPr>
          <p:cNvPr id="392" name="Google Shape;392;p57"/>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t>Appendix</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8"/>
          <p:cNvSpPr txBox="1">
            <a:spLocks noGrp="1"/>
          </p:cNvSpPr>
          <p:nvPr>
            <p:ph type="body" idx="1"/>
          </p:nvPr>
        </p:nvSpPr>
        <p:spPr>
          <a:xfrm>
            <a:off x="311700" y="1229975"/>
            <a:ext cx="8416800" cy="3339000"/>
          </a:xfrm>
          <a:prstGeom prst="rect">
            <a:avLst/>
          </a:prstGeom>
        </p:spPr>
        <p:txBody>
          <a:bodyPr spcFirstLastPara="1" wrap="square" lIns="0" tIns="0" rIns="68575" bIns="0" anchor="t" anchorCtr="0">
            <a:normAutofit/>
          </a:bodyPr>
          <a:lstStyle/>
          <a:p>
            <a:pPr marL="0" lvl="0" indent="0" algn="l" rtl="0">
              <a:spcBef>
                <a:spcPts val="0"/>
              </a:spcBef>
              <a:spcAft>
                <a:spcPts val="0"/>
              </a:spcAft>
              <a:buNone/>
            </a:pPr>
            <a:r>
              <a:rPr lang="en" b="1"/>
              <a:t>There are many notebooks corresponding to different steps of the project. Here is the explanation</a:t>
            </a:r>
            <a:endParaRPr b="1"/>
          </a:p>
          <a:p>
            <a:pPr marL="457200" lvl="0" indent="-317500" algn="l" rtl="0">
              <a:spcBef>
                <a:spcPts val="0"/>
              </a:spcBef>
              <a:spcAft>
                <a:spcPts val="0"/>
              </a:spcAft>
              <a:buSzPts val="1400"/>
              <a:buChar char="-"/>
            </a:pPr>
            <a:r>
              <a:rPr lang="en" b="1"/>
              <a:t>trading_strategy_with_ML: implements the sophisticated strategy with spike forecasts</a:t>
            </a:r>
            <a:endParaRPr b="1"/>
          </a:p>
          <a:p>
            <a:pPr marL="457200" lvl="0" indent="-317500" algn="l" rtl="0">
              <a:spcBef>
                <a:spcPts val="0"/>
              </a:spcBef>
              <a:spcAft>
                <a:spcPts val="0"/>
              </a:spcAft>
              <a:buSzPts val="1400"/>
              <a:buChar char="-"/>
            </a:pPr>
            <a:r>
              <a:rPr lang="en" b="1"/>
              <a:t>Naive_DART: implements the naive trading strategy without spike forecasts</a:t>
            </a:r>
            <a:endParaRPr b="1"/>
          </a:p>
          <a:p>
            <a:pPr marL="457200" lvl="0" indent="-317500" algn="l" rtl="0">
              <a:spcBef>
                <a:spcPts val="0"/>
              </a:spcBef>
              <a:spcAft>
                <a:spcPts val="0"/>
              </a:spcAft>
              <a:buSzPts val="1400"/>
              <a:buChar char="-"/>
            </a:pPr>
            <a:r>
              <a:rPr lang="en" b="1"/>
              <a:t>Inference_lmp_predictors: see the causality between lmp/dart spreads and the predictors</a:t>
            </a:r>
            <a:endParaRPr b="1"/>
          </a:p>
          <a:p>
            <a:pPr marL="457200" lvl="0" indent="-317500" algn="l" rtl="0">
              <a:spcBef>
                <a:spcPts val="0"/>
              </a:spcBef>
              <a:spcAft>
                <a:spcPts val="0"/>
              </a:spcAft>
              <a:buSzPts val="1400"/>
              <a:buChar char="-"/>
            </a:pPr>
            <a:r>
              <a:rPr lang="en" b="1"/>
              <a:t>Natural_gas: download and analyse data on gas from henry hub (more than just spot)</a:t>
            </a:r>
            <a:endParaRPr b="1"/>
          </a:p>
          <a:p>
            <a:pPr marL="457200" lvl="0" indent="-317500" algn="l" rtl="0">
              <a:spcBef>
                <a:spcPts val="0"/>
              </a:spcBef>
              <a:spcAft>
                <a:spcPts val="0"/>
              </a:spcAft>
              <a:buSzPts val="1400"/>
              <a:buChar char="-"/>
            </a:pPr>
            <a:r>
              <a:rPr lang="en" b="1"/>
              <a:t>Weather_ERCOT: download and store wind and solar data in 2024 from ERCOT website + analysis</a:t>
            </a:r>
            <a:endParaRPr b="1"/>
          </a:p>
          <a:p>
            <a:pPr marL="457200" lvl="0" indent="-317500" algn="l" rtl="0">
              <a:spcBef>
                <a:spcPts val="0"/>
              </a:spcBef>
              <a:spcAft>
                <a:spcPts val="0"/>
              </a:spcAft>
              <a:buSzPts val="1400"/>
              <a:buChar char="-"/>
            </a:pPr>
            <a:r>
              <a:rPr lang="en" b="1"/>
              <a:t>utils: some function to use the ERCOT API</a:t>
            </a:r>
            <a:endParaRPr b="1"/>
          </a:p>
          <a:p>
            <a:pPr marL="457200" lvl="0" indent="-317500" algn="l" rtl="0">
              <a:spcBef>
                <a:spcPts val="0"/>
              </a:spcBef>
              <a:spcAft>
                <a:spcPts val="0"/>
              </a:spcAft>
              <a:buSzPts val="1400"/>
              <a:buChar char="-"/>
            </a:pPr>
            <a:r>
              <a:rPr lang="en" b="1"/>
              <a:t>Load_forecast: analyze load time series and implement the forecast model</a:t>
            </a:r>
            <a:endParaRPr b="1"/>
          </a:p>
          <a:p>
            <a:pPr marL="0" lvl="0" indent="0" algn="l" rtl="0">
              <a:spcBef>
                <a:spcPts val="0"/>
              </a:spcBef>
              <a:spcAft>
                <a:spcPts val="0"/>
              </a:spcAft>
              <a:buNone/>
            </a:pPr>
            <a:endParaRPr/>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300"/>
          </a:p>
        </p:txBody>
      </p:sp>
      <p:sp>
        <p:nvSpPr>
          <p:cNvPr id="398" name="Google Shape;398;p58"/>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t>About the notebooks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t>1. Trading Strategy–An Overview</a:t>
            </a:r>
            <a:endParaRPr/>
          </a:p>
        </p:txBody>
      </p:sp>
      <p:sp>
        <p:nvSpPr>
          <p:cNvPr id="176" name="Google Shape;176;p32"/>
          <p:cNvSpPr txBox="1">
            <a:spLocks noGrp="1"/>
          </p:cNvSpPr>
          <p:nvPr>
            <p:ph type="body" idx="1"/>
          </p:nvPr>
        </p:nvSpPr>
        <p:spPr>
          <a:xfrm>
            <a:off x="457200" y="1200151"/>
            <a:ext cx="7133100" cy="3394500"/>
          </a:xfrm>
          <a:prstGeom prst="rect">
            <a:avLst/>
          </a:prstGeom>
        </p:spPr>
        <p:txBody>
          <a:bodyPr spcFirstLastPara="1" wrap="square" lIns="0" tIns="0" rIns="68575" bIns="0" anchor="t" anchorCtr="0">
            <a:normAutofit/>
          </a:bodyPr>
          <a:lstStyle/>
          <a:p>
            <a:pPr marL="0" lvl="0" indent="0" algn="l" rtl="0">
              <a:spcBef>
                <a:spcPts val="0"/>
              </a:spcBef>
              <a:spcAft>
                <a:spcPts val="0"/>
              </a:spcAft>
              <a:buNone/>
            </a:pPr>
            <a:r>
              <a:rPr lang="en" sz="1300" b="0">
                <a:solidFill>
                  <a:schemeClr val="dk2"/>
                </a:solidFill>
              </a:rPr>
              <a:t>The power market is compose of thousands of nodes in the US that have uniques prices. More, there several (auction) market depending on the delivery date (day-ahead and real-time for exemple). This creates a wide combination of possibilities for the traders. By the nature of this market, there are statistical arbitrage to be made both spatially (between nodes) and temporally. Being a commodity, tangible predictors are used to model prices</a:t>
            </a:r>
            <a:endParaRPr sz="1300" b="0">
              <a:solidFill>
                <a:schemeClr val="dk2"/>
              </a:solidFill>
            </a:endParaRPr>
          </a:p>
          <a:p>
            <a:pPr marL="0" lvl="0" indent="0" algn="l" rtl="0">
              <a:spcBef>
                <a:spcPts val="0"/>
              </a:spcBef>
              <a:spcAft>
                <a:spcPts val="0"/>
              </a:spcAft>
              <a:buNone/>
            </a:pPr>
            <a:endParaRPr sz="1300" b="0">
              <a:solidFill>
                <a:schemeClr val="dk2"/>
              </a:solidFill>
            </a:endParaRPr>
          </a:p>
          <a:p>
            <a:pPr marL="0" lvl="0" indent="0" algn="l" rtl="0">
              <a:spcBef>
                <a:spcPts val="0"/>
              </a:spcBef>
              <a:spcAft>
                <a:spcPts val="0"/>
              </a:spcAft>
              <a:buNone/>
            </a:pPr>
            <a:r>
              <a:rPr lang="en" sz="1300" b="0">
                <a:solidFill>
                  <a:schemeClr val="dk2"/>
                </a:solidFill>
              </a:rPr>
              <a:t>Our Objective: </a:t>
            </a:r>
            <a:endParaRPr sz="1300" b="0">
              <a:solidFill>
                <a:schemeClr val="dk2"/>
              </a:solidFill>
            </a:endParaRPr>
          </a:p>
          <a:p>
            <a:pPr marL="457200" lvl="0" indent="-311150" algn="l" rtl="0">
              <a:spcBef>
                <a:spcPts val="0"/>
              </a:spcBef>
              <a:spcAft>
                <a:spcPts val="0"/>
              </a:spcAft>
              <a:buClr>
                <a:schemeClr val="dk2"/>
              </a:buClr>
              <a:buSzPts val="1300"/>
              <a:buAutoNum type="arabicPeriod"/>
            </a:pPr>
            <a:r>
              <a:rPr lang="en" sz="1300" b="0">
                <a:solidFill>
                  <a:schemeClr val="dk2"/>
                </a:solidFill>
              </a:rPr>
              <a:t>Analyze historical LMP data (for many nodes, real-time and day-ahead) during the year 2024 along with demand (load) data, weather data, and natural gas data .</a:t>
            </a:r>
            <a:endParaRPr sz="1300" b="0">
              <a:solidFill>
                <a:schemeClr val="dk2"/>
              </a:solidFill>
            </a:endParaRPr>
          </a:p>
          <a:p>
            <a:pPr marL="457200" lvl="0" indent="-311150" algn="l" rtl="0">
              <a:spcBef>
                <a:spcPts val="0"/>
              </a:spcBef>
              <a:spcAft>
                <a:spcPts val="0"/>
              </a:spcAft>
              <a:buClr>
                <a:schemeClr val="dk2"/>
              </a:buClr>
              <a:buSzPts val="1300"/>
              <a:buAutoNum type="arabicPeriod"/>
            </a:pPr>
            <a:r>
              <a:rPr lang="en" sz="1300" b="0">
                <a:solidFill>
                  <a:schemeClr val="dk2"/>
                </a:solidFill>
              </a:rPr>
              <a:t>Infere DART spread using predictors (forecasted demand, gas prices, weather data).</a:t>
            </a:r>
            <a:endParaRPr sz="1300" b="0">
              <a:solidFill>
                <a:schemeClr val="dk2"/>
              </a:solidFill>
            </a:endParaRPr>
          </a:p>
          <a:p>
            <a:pPr marL="457200" lvl="0" indent="-311150" algn="l" rtl="0">
              <a:spcBef>
                <a:spcPts val="0"/>
              </a:spcBef>
              <a:spcAft>
                <a:spcPts val="0"/>
              </a:spcAft>
              <a:buClr>
                <a:schemeClr val="dk2"/>
              </a:buClr>
              <a:buSzPts val="1300"/>
              <a:buAutoNum type="arabicPeriod"/>
            </a:pPr>
            <a:r>
              <a:rPr lang="en" sz="1300" b="0">
                <a:solidFill>
                  <a:schemeClr val="dk2"/>
                </a:solidFill>
              </a:rPr>
              <a:t>Infere/Forecast spike prices</a:t>
            </a:r>
            <a:endParaRPr sz="1300" b="0">
              <a:solidFill>
                <a:schemeClr val="dk2"/>
              </a:solidFill>
            </a:endParaRPr>
          </a:p>
          <a:p>
            <a:pPr marL="457200" lvl="0" indent="-311150" algn="l" rtl="0">
              <a:spcBef>
                <a:spcPts val="0"/>
              </a:spcBef>
              <a:spcAft>
                <a:spcPts val="0"/>
              </a:spcAft>
              <a:buClr>
                <a:schemeClr val="dk2"/>
              </a:buClr>
              <a:buSzPts val="1300"/>
              <a:buAutoNum type="arabicPeriod"/>
            </a:pPr>
            <a:r>
              <a:rPr lang="en" sz="1300" b="0">
                <a:solidFill>
                  <a:schemeClr val="dk2"/>
                </a:solidFill>
              </a:rPr>
              <a:t>Implement a DART trading strategy.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txBox="1">
            <a:spLocks noGrp="1"/>
          </p:cNvSpPr>
          <p:nvPr>
            <p:ph type="body" idx="4294967295"/>
          </p:nvPr>
        </p:nvSpPr>
        <p:spPr>
          <a:xfrm>
            <a:off x="311700" y="1124525"/>
            <a:ext cx="5546700" cy="3879900"/>
          </a:xfrm>
          <a:prstGeom prst="rect">
            <a:avLst/>
          </a:prstGeom>
        </p:spPr>
        <p:txBody>
          <a:bodyPr spcFirstLastPara="1" wrap="square" lIns="0" tIns="0" rIns="68575" bIns="0" anchor="t" anchorCtr="0">
            <a:normAutofit fontScale="92500" lnSpcReduction="20000"/>
          </a:bodyPr>
          <a:lstStyle/>
          <a:p>
            <a:pPr marL="457200" lvl="0" indent="-293211" algn="l" rtl="0">
              <a:lnSpc>
                <a:spcPct val="115000"/>
              </a:lnSpc>
              <a:spcBef>
                <a:spcPts val="1200"/>
              </a:spcBef>
              <a:spcAft>
                <a:spcPts val="0"/>
              </a:spcAft>
              <a:buClr>
                <a:srgbClr val="000000"/>
              </a:buClr>
              <a:buSzPct val="100000"/>
              <a:buChar char="●"/>
            </a:pPr>
            <a:r>
              <a:rPr lang="en" sz="1100" b="1">
                <a:solidFill>
                  <a:srgbClr val="000000"/>
                </a:solidFill>
                <a:latin typeface="Arial"/>
                <a:ea typeface="Arial"/>
                <a:cs typeface="Arial"/>
                <a:sym typeface="Arial"/>
              </a:rPr>
              <a:t>Real-Time Balance Requirement:</a:t>
            </a:r>
            <a:endParaRPr sz="1100" b="1">
              <a:solidFill>
                <a:srgbClr val="000000"/>
              </a:solidFill>
              <a:latin typeface="Arial"/>
              <a:ea typeface="Arial"/>
              <a:cs typeface="Arial"/>
              <a:sym typeface="Arial"/>
            </a:endParaRPr>
          </a:p>
          <a:p>
            <a:pPr marL="914400" lvl="1" indent="-293211" algn="l" rtl="0">
              <a:lnSpc>
                <a:spcPct val="115000"/>
              </a:lnSpc>
              <a:spcBef>
                <a:spcPts val="0"/>
              </a:spcBef>
              <a:spcAft>
                <a:spcPts val="0"/>
              </a:spcAft>
              <a:buClr>
                <a:srgbClr val="000000"/>
              </a:buClr>
              <a:buSzPct val="100000"/>
              <a:buChar char="○"/>
            </a:pPr>
            <a:r>
              <a:rPr lang="en" sz="1100">
                <a:solidFill>
                  <a:srgbClr val="000000"/>
                </a:solidFill>
                <a:latin typeface="Arial"/>
                <a:ea typeface="Arial"/>
                <a:cs typeface="Arial"/>
                <a:sym typeface="Arial"/>
              </a:rPr>
              <a:t>Electricity cannot be stored economically in large quantities, so </a:t>
            </a:r>
            <a:r>
              <a:rPr lang="en" sz="1100" b="1">
                <a:solidFill>
                  <a:srgbClr val="000000"/>
                </a:solidFill>
                <a:latin typeface="Arial"/>
                <a:ea typeface="Arial"/>
                <a:cs typeface="Arial"/>
                <a:sym typeface="Arial"/>
              </a:rPr>
              <a:t>production and consumption must be balanced in real time</a:t>
            </a:r>
            <a:r>
              <a:rPr lang="en" sz="1100">
                <a:solidFill>
                  <a:srgbClr val="000000"/>
                </a:solidFill>
                <a:latin typeface="Arial"/>
                <a:ea typeface="Arial"/>
                <a:cs typeface="Arial"/>
                <a:sym typeface="Arial"/>
              </a:rPr>
              <a:t> to avoid blackouts.</a:t>
            </a:r>
            <a:endParaRPr sz="1100">
              <a:solidFill>
                <a:srgbClr val="000000"/>
              </a:solidFill>
              <a:latin typeface="Arial"/>
              <a:ea typeface="Arial"/>
              <a:cs typeface="Arial"/>
              <a:sym typeface="Arial"/>
            </a:endParaRPr>
          </a:p>
          <a:p>
            <a:pPr marL="914400" lvl="1" indent="-293211" algn="l" rtl="0">
              <a:lnSpc>
                <a:spcPct val="115000"/>
              </a:lnSpc>
              <a:spcBef>
                <a:spcPts val="0"/>
              </a:spcBef>
              <a:spcAft>
                <a:spcPts val="0"/>
              </a:spcAft>
              <a:buClr>
                <a:srgbClr val="000000"/>
              </a:buClr>
              <a:buSzPct val="100000"/>
              <a:buChar char="○"/>
            </a:pPr>
            <a:r>
              <a:rPr lang="en" sz="1100">
                <a:solidFill>
                  <a:srgbClr val="000000"/>
                </a:solidFill>
                <a:latin typeface="Arial"/>
                <a:ea typeface="Arial"/>
                <a:cs typeface="Arial"/>
                <a:sym typeface="Arial"/>
              </a:rPr>
              <a:t>Even small imbalances can cause </a:t>
            </a:r>
            <a:r>
              <a:rPr lang="en" sz="1100" b="1">
                <a:solidFill>
                  <a:srgbClr val="000000"/>
                </a:solidFill>
                <a:latin typeface="Arial"/>
                <a:ea typeface="Arial"/>
                <a:cs typeface="Arial"/>
                <a:sym typeface="Arial"/>
              </a:rPr>
              <a:t>large price swings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marL="457200" lvl="0" indent="-293211" algn="l" rtl="0">
              <a:lnSpc>
                <a:spcPct val="115000"/>
              </a:lnSpc>
              <a:spcBef>
                <a:spcPts val="0"/>
              </a:spcBef>
              <a:spcAft>
                <a:spcPts val="0"/>
              </a:spcAft>
              <a:buClr>
                <a:srgbClr val="000000"/>
              </a:buClr>
              <a:buSzPct val="100000"/>
              <a:buChar char="●"/>
            </a:pPr>
            <a:r>
              <a:rPr lang="en" sz="1100" b="1">
                <a:solidFill>
                  <a:srgbClr val="000000"/>
                </a:solidFill>
                <a:latin typeface="Arial"/>
                <a:ea typeface="Arial"/>
                <a:cs typeface="Arial"/>
                <a:sym typeface="Arial"/>
              </a:rPr>
              <a:t>High Volatility in Spot Prices:</a:t>
            </a:r>
            <a:endParaRPr sz="1100" b="1">
              <a:solidFill>
                <a:srgbClr val="000000"/>
              </a:solidFill>
              <a:latin typeface="Arial"/>
              <a:ea typeface="Arial"/>
              <a:cs typeface="Arial"/>
              <a:sym typeface="Arial"/>
            </a:endParaRPr>
          </a:p>
          <a:p>
            <a:pPr marL="914400" lvl="1" indent="-293211" algn="l" rtl="0">
              <a:lnSpc>
                <a:spcPct val="115000"/>
              </a:lnSpc>
              <a:spcBef>
                <a:spcPts val="0"/>
              </a:spcBef>
              <a:spcAft>
                <a:spcPts val="0"/>
              </a:spcAft>
              <a:buClr>
                <a:srgbClr val="000000"/>
              </a:buClr>
              <a:buSzPct val="100000"/>
              <a:buChar char="○"/>
            </a:pPr>
            <a:r>
              <a:rPr lang="en" sz="1100">
                <a:solidFill>
                  <a:srgbClr val="000000"/>
                </a:solidFill>
                <a:latin typeface="Arial"/>
                <a:ea typeface="Arial"/>
                <a:cs typeface="Arial"/>
                <a:sym typeface="Arial"/>
              </a:rPr>
              <a:t>Power grids require instant balancing; generators have different costs and flexibilities, resulting in </a:t>
            </a:r>
            <a:r>
              <a:rPr lang="en" sz="1100" b="1">
                <a:solidFill>
                  <a:srgbClr val="000000"/>
                </a:solidFill>
                <a:latin typeface="Arial"/>
                <a:ea typeface="Arial"/>
                <a:cs typeface="Arial"/>
                <a:sym typeface="Arial"/>
              </a:rPr>
              <a:t>extremely volatile spot prices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marL="914400" lvl="1" indent="-293211" algn="l" rtl="0">
              <a:lnSpc>
                <a:spcPct val="115000"/>
              </a:lnSpc>
              <a:spcBef>
                <a:spcPts val="0"/>
              </a:spcBef>
              <a:spcAft>
                <a:spcPts val="0"/>
              </a:spcAft>
              <a:buClr>
                <a:srgbClr val="000000"/>
              </a:buClr>
              <a:buSzPct val="100000"/>
              <a:buChar char="○"/>
            </a:pPr>
            <a:r>
              <a:rPr lang="en" sz="1100">
                <a:solidFill>
                  <a:srgbClr val="000000"/>
                </a:solidFill>
                <a:latin typeface="Arial"/>
                <a:ea typeface="Arial"/>
                <a:cs typeface="Arial"/>
                <a:sym typeface="Arial"/>
              </a:rPr>
              <a:t>Prices can spike or crash within minutes, with volatility up to </a:t>
            </a:r>
            <a:r>
              <a:rPr lang="en" sz="1100" b="1">
                <a:solidFill>
                  <a:srgbClr val="000000"/>
                </a:solidFill>
                <a:latin typeface="Arial"/>
                <a:ea typeface="Arial"/>
                <a:cs typeface="Arial"/>
                <a:sym typeface="Arial"/>
              </a:rPr>
              <a:t>two orders of magnitude higher</a:t>
            </a:r>
            <a:r>
              <a:rPr lang="en" sz="1100">
                <a:solidFill>
                  <a:srgbClr val="000000"/>
                </a:solidFill>
                <a:latin typeface="Arial"/>
                <a:ea typeface="Arial"/>
                <a:cs typeface="Arial"/>
                <a:sym typeface="Arial"/>
              </a:rPr>
              <a:t> than other commodities.</a:t>
            </a:r>
            <a:endParaRPr sz="1100">
              <a:solidFill>
                <a:srgbClr val="000000"/>
              </a:solidFill>
              <a:latin typeface="Arial"/>
              <a:ea typeface="Arial"/>
              <a:cs typeface="Arial"/>
              <a:sym typeface="Arial"/>
            </a:endParaRPr>
          </a:p>
          <a:p>
            <a:pPr marL="914400" lvl="1" indent="-293211" algn="l" rtl="0">
              <a:lnSpc>
                <a:spcPct val="115000"/>
              </a:lnSpc>
              <a:spcBef>
                <a:spcPts val="0"/>
              </a:spcBef>
              <a:spcAft>
                <a:spcPts val="0"/>
              </a:spcAft>
              <a:buClr>
                <a:srgbClr val="000000"/>
              </a:buClr>
              <a:buSzPct val="100000"/>
              <a:buChar char="○"/>
            </a:pPr>
            <a:r>
              <a:rPr lang="en" sz="1100">
                <a:solidFill>
                  <a:srgbClr val="000000"/>
                </a:solidFill>
                <a:latin typeface="Arial"/>
                <a:ea typeface="Arial"/>
                <a:cs typeface="Arial"/>
                <a:sym typeface="Arial"/>
              </a:rPr>
              <a:t>The day-ahead market is a way for generators/retailers to hedge and let the traders take the risk (DART spread)</a:t>
            </a:r>
            <a:endParaRPr sz="1100">
              <a:solidFill>
                <a:srgbClr val="000000"/>
              </a:solidFill>
              <a:latin typeface="Arial"/>
              <a:ea typeface="Arial"/>
              <a:cs typeface="Arial"/>
              <a:sym typeface="Arial"/>
            </a:endParaRPr>
          </a:p>
          <a:p>
            <a:pPr marL="457200" lvl="0" indent="-293211" algn="l" rtl="0">
              <a:lnSpc>
                <a:spcPct val="115000"/>
              </a:lnSpc>
              <a:spcBef>
                <a:spcPts val="0"/>
              </a:spcBef>
              <a:spcAft>
                <a:spcPts val="0"/>
              </a:spcAft>
              <a:buClr>
                <a:srgbClr val="000000"/>
              </a:buClr>
              <a:buSzPct val="100000"/>
              <a:buChar char="●"/>
            </a:pPr>
            <a:r>
              <a:rPr lang="en" sz="1100" b="1">
                <a:solidFill>
                  <a:srgbClr val="000000"/>
                </a:solidFill>
                <a:latin typeface="Arial"/>
                <a:ea typeface="Arial"/>
                <a:cs typeface="Arial"/>
                <a:sym typeface="Arial"/>
              </a:rPr>
              <a:t>Impact of Renewables:</a:t>
            </a:r>
            <a:endParaRPr sz="1100" b="1">
              <a:solidFill>
                <a:srgbClr val="000000"/>
              </a:solidFill>
              <a:latin typeface="Arial"/>
              <a:ea typeface="Arial"/>
              <a:cs typeface="Arial"/>
              <a:sym typeface="Arial"/>
            </a:endParaRPr>
          </a:p>
          <a:p>
            <a:pPr marL="914400" lvl="1" indent="-293211" algn="l" rtl="0">
              <a:lnSpc>
                <a:spcPct val="115000"/>
              </a:lnSpc>
              <a:spcBef>
                <a:spcPts val="0"/>
              </a:spcBef>
              <a:spcAft>
                <a:spcPts val="0"/>
              </a:spcAft>
              <a:buClr>
                <a:srgbClr val="000000"/>
              </a:buClr>
              <a:buSzPct val="100000"/>
              <a:buChar char="○"/>
            </a:pPr>
            <a:r>
              <a:rPr lang="en" sz="1100">
                <a:solidFill>
                  <a:srgbClr val="000000"/>
                </a:solidFill>
                <a:latin typeface="Arial"/>
                <a:ea typeface="Arial"/>
                <a:cs typeface="Arial"/>
                <a:sym typeface="Arial"/>
              </a:rPr>
              <a:t>The rise of </a:t>
            </a:r>
            <a:r>
              <a:rPr lang="en" sz="1100" b="1">
                <a:solidFill>
                  <a:srgbClr val="000000"/>
                </a:solidFill>
                <a:latin typeface="Arial"/>
                <a:ea typeface="Arial"/>
                <a:cs typeface="Arial"/>
                <a:sym typeface="Arial"/>
              </a:rPr>
              <a:t>wind and solar</a:t>
            </a:r>
            <a:r>
              <a:rPr lang="en" sz="1100">
                <a:solidFill>
                  <a:srgbClr val="000000"/>
                </a:solidFill>
                <a:latin typeface="Arial"/>
                <a:ea typeface="Arial"/>
                <a:cs typeface="Arial"/>
                <a:sym typeface="Arial"/>
              </a:rPr>
              <a:t> introduces large, rapid supply fluctuations.</a:t>
            </a:r>
            <a:endParaRPr sz="1100">
              <a:solidFill>
                <a:srgbClr val="000000"/>
              </a:solidFill>
              <a:latin typeface="Arial"/>
              <a:ea typeface="Arial"/>
              <a:cs typeface="Arial"/>
              <a:sym typeface="Arial"/>
            </a:endParaRPr>
          </a:p>
          <a:p>
            <a:pPr marL="914400" lvl="1" indent="-293211" algn="l" rtl="0">
              <a:lnSpc>
                <a:spcPct val="115000"/>
              </a:lnSpc>
              <a:spcBef>
                <a:spcPts val="0"/>
              </a:spcBef>
              <a:spcAft>
                <a:spcPts val="0"/>
              </a:spcAft>
              <a:buClr>
                <a:srgbClr val="000000"/>
              </a:buClr>
              <a:buSzPct val="100000"/>
              <a:buChar char="○"/>
            </a:pPr>
            <a:r>
              <a:rPr lang="en" sz="1100">
                <a:solidFill>
                  <a:srgbClr val="000000"/>
                </a:solidFill>
                <a:latin typeface="Arial"/>
                <a:ea typeface="Arial"/>
                <a:cs typeface="Arial"/>
                <a:sym typeface="Arial"/>
              </a:rPr>
              <a:t>Surplus power can drive prices to </a:t>
            </a:r>
            <a:r>
              <a:rPr lang="en" sz="1100" b="1">
                <a:solidFill>
                  <a:srgbClr val="000000"/>
                </a:solidFill>
                <a:latin typeface="Arial"/>
                <a:ea typeface="Arial"/>
                <a:cs typeface="Arial"/>
                <a:sym typeface="Arial"/>
              </a:rPr>
              <a:t>zero or negative</a:t>
            </a:r>
            <a:r>
              <a:rPr lang="en" sz="1100">
                <a:solidFill>
                  <a:srgbClr val="000000"/>
                </a:solidFill>
                <a:latin typeface="Arial"/>
                <a:ea typeface="Arial"/>
                <a:cs typeface="Arial"/>
                <a:sym typeface="Arial"/>
              </a:rPr>
              <a:t>, while sudden drops in renewable output lead to scarcity and price spikes.</a:t>
            </a:r>
            <a:endParaRPr sz="1100">
              <a:solidFill>
                <a:srgbClr val="000000"/>
              </a:solidFill>
              <a:latin typeface="Arial"/>
              <a:ea typeface="Arial"/>
              <a:cs typeface="Arial"/>
              <a:sym typeface="Arial"/>
            </a:endParaRPr>
          </a:p>
          <a:p>
            <a:pPr marL="914400" lvl="1" indent="-293211" algn="l" rtl="0">
              <a:lnSpc>
                <a:spcPct val="115000"/>
              </a:lnSpc>
              <a:spcBef>
                <a:spcPts val="0"/>
              </a:spcBef>
              <a:spcAft>
                <a:spcPts val="0"/>
              </a:spcAft>
              <a:buClr>
                <a:srgbClr val="000000"/>
              </a:buClr>
              <a:buSzPct val="100000"/>
              <a:buChar char="○"/>
            </a:pPr>
            <a:r>
              <a:rPr lang="en" sz="1100" b="1">
                <a:solidFill>
                  <a:srgbClr val="000000"/>
                </a:solidFill>
                <a:latin typeface="Arial"/>
                <a:ea typeface="Arial"/>
                <a:cs typeface="Arial"/>
                <a:sym typeface="Arial"/>
              </a:rPr>
              <a:t>Negative wholesale prices</a:t>
            </a:r>
            <a:r>
              <a:rPr lang="en" sz="1100">
                <a:solidFill>
                  <a:srgbClr val="000000"/>
                </a:solidFill>
                <a:latin typeface="Arial"/>
                <a:ea typeface="Arial"/>
                <a:cs typeface="Arial"/>
                <a:sym typeface="Arial"/>
              </a:rPr>
              <a:t> are now common in markets with high renewables, as generators pay to stay online during oversupply.</a:t>
            </a:r>
            <a:endParaRPr sz="1100">
              <a:solidFill>
                <a:srgbClr val="000000"/>
              </a:solidFill>
              <a:latin typeface="Arial"/>
              <a:ea typeface="Arial"/>
              <a:cs typeface="Arial"/>
              <a:sym typeface="Arial"/>
            </a:endParaRPr>
          </a:p>
          <a:p>
            <a:pPr marL="457200" lvl="0" indent="-293211" algn="l" rtl="0">
              <a:lnSpc>
                <a:spcPct val="115000"/>
              </a:lnSpc>
              <a:spcBef>
                <a:spcPts val="0"/>
              </a:spcBef>
              <a:spcAft>
                <a:spcPts val="0"/>
              </a:spcAft>
              <a:buClr>
                <a:srgbClr val="000000"/>
              </a:buClr>
              <a:buSzPct val="100000"/>
              <a:buChar char="●"/>
            </a:pPr>
            <a:r>
              <a:rPr lang="en" sz="1100" b="1">
                <a:solidFill>
                  <a:srgbClr val="000000"/>
                </a:solidFill>
                <a:latin typeface="Arial"/>
                <a:ea typeface="Arial"/>
                <a:cs typeface="Arial"/>
                <a:sym typeface="Arial"/>
              </a:rPr>
              <a:t>Intra-day Arbitrage Opportunities:</a:t>
            </a:r>
            <a:endParaRPr sz="1100" b="1">
              <a:solidFill>
                <a:srgbClr val="000000"/>
              </a:solidFill>
              <a:latin typeface="Arial"/>
              <a:ea typeface="Arial"/>
              <a:cs typeface="Arial"/>
              <a:sym typeface="Arial"/>
            </a:endParaRPr>
          </a:p>
          <a:p>
            <a:pPr marL="914400" lvl="1" indent="-293211" algn="l" rtl="0">
              <a:lnSpc>
                <a:spcPct val="115000"/>
              </a:lnSpc>
              <a:spcBef>
                <a:spcPts val="0"/>
              </a:spcBef>
              <a:spcAft>
                <a:spcPts val="0"/>
              </a:spcAft>
              <a:buClr>
                <a:srgbClr val="000000"/>
              </a:buClr>
              <a:buSzPct val="100000"/>
              <a:buChar char="○"/>
            </a:pPr>
            <a:r>
              <a:rPr lang="en" sz="1100">
                <a:solidFill>
                  <a:srgbClr val="000000"/>
                </a:solidFill>
                <a:latin typeface="Arial"/>
                <a:ea typeface="Arial"/>
                <a:cs typeface="Arial"/>
                <a:sym typeface="Arial"/>
              </a:rPr>
              <a:t>Rising intra-day price volatility creates </a:t>
            </a:r>
            <a:r>
              <a:rPr lang="en" sz="1100" b="1">
                <a:solidFill>
                  <a:srgbClr val="000000"/>
                </a:solidFill>
                <a:latin typeface="Arial"/>
                <a:ea typeface="Arial"/>
                <a:cs typeface="Arial"/>
                <a:sym typeface="Arial"/>
              </a:rPr>
              <a:t>lucrative arbitrage windows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marL="914400" lvl="1" indent="-293211" algn="l" rtl="0">
              <a:lnSpc>
                <a:spcPct val="115000"/>
              </a:lnSpc>
              <a:spcBef>
                <a:spcPts val="0"/>
              </a:spcBef>
              <a:spcAft>
                <a:spcPts val="0"/>
              </a:spcAft>
              <a:buClr>
                <a:srgbClr val="000000"/>
              </a:buClr>
              <a:buSzPct val="100000"/>
              <a:buChar char="○"/>
            </a:pPr>
            <a:r>
              <a:rPr lang="en" sz="1100">
                <a:solidFill>
                  <a:srgbClr val="000000"/>
                </a:solidFill>
                <a:latin typeface="Arial"/>
                <a:ea typeface="Arial"/>
                <a:cs typeface="Arial"/>
                <a:sym typeface="Arial"/>
              </a:rPr>
              <a:t>In some U.S. regions (e.g., CAISO, ERCOT), </a:t>
            </a:r>
            <a:r>
              <a:rPr lang="en" sz="1100" b="1">
                <a:solidFill>
                  <a:srgbClr val="000000"/>
                </a:solidFill>
                <a:latin typeface="Arial"/>
                <a:ea typeface="Arial"/>
                <a:cs typeface="Arial"/>
                <a:sym typeface="Arial"/>
              </a:rPr>
              <a:t>evening peak prices (6–8 pm) exceed midday prices (11 am–1 pm) by over 100%</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marL="914400" lvl="1" indent="-293211" algn="l" rtl="0">
              <a:lnSpc>
                <a:spcPct val="115000"/>
              </a:lnSpc>
              <a:spcBef>
                <a:spcPts val="0"/>
              </a:spcBef>
              <a:spcAft>
                <a:spcPts val="0"/>
              </a:spcAft>
              <a:buClr>
                <a:srgbClr val="000000"/>
              </a:buClr>
              <a:buSzPct val="100000"/>
              <a:buChar char="○"/>
            </a:pPr>
            <a:r>
              <a:rPr lang="en" sz="1100">
                <a:solidFill>
                  <a:srgbClr val="000000"/>
                </a:solidFill>
                <a:latin typeface="Arial"/>
                <a:ea typeface="Arial"/>
                <a:cs typeface="Arial"/>
                <a:sym typeface="Arial"/>
              </a:rPr>
              <a:t>This trend highlights increasing price spreads that </a:t>
            </a:r>
            <a:r>
              <a:rPr lang="en" sz="1100" b="1">
                <a:solidFill>
                  <a:srgbClr val="000000"/>
                </a:solidFill>
                <a:latin typeface="Arial"/>
                <a:ea typeface="Arial"/>
                <a:cs typeface="Arial"/>
                <a:sym typeface="Arial"/>
              </a:rPr>
              <a:t>quantitative strategies</a:t>
            </a:r>
            <a:r>
              <a:rPr lang="en" sz="1100">
                <a:solidFill>
                  <a:srgbClr val="000000"/>
                </a:solidFill>
                <a:latin typeface="Arial"/>
                <a:ea typeface="Arial"/>
                <a:cs typeface="Arial"/>
                <a:sym typeface="Arial"/>
              </a:rPr>
              <a:t> can exploit.</a:t>
            </a:r>
            <a:endParaRPr sz="1100">
              <a:solidFill>
                <a:srgbClr val="000000"/>
              </a:solidFill>
              <a:latin typeface="Arial"/>
              <a:ea typeface="Arial"/>
              <a:cs typeface="Arial"/>
              <a:sym typeface="Arial"/>
            </a:endParaRPr>
          </a:p>
          <a:p>
            <a:pPr marL="0" lvl="0" indent="0" algn="l" rtl="0">
              <a:lnSpc>
                <a:spcPct val="100000"/>
              </a:lnSpc>
              <a:spcBef>
                <a:spcPts val="1200"/>
              </a:spcBef>
              <a:spcAft>
                <a:spcPts val="0"/>
              </a:spcAft>
              <a:buNone/>
            </a:pPr>
            <a:endParaRPr sz="1100"/>
          </a:p>
        </p:txBody>
      </p:sp>
      <p:pic>
        <p:nvPicPr>
          <p:cNvPr id="182" name="Google Shape;182;p33"/>
          <p:cNvPicPr preferRelativeResize="0"/>
          <p:nvPr/>
        </p:nvPicPr>
        <p:blipFill>
          <a:blip r:embed="rId3">
            <a:alphaModFix/>
          </a:blip>
          <a:stretch>
            <a:fillRect/>
          </a:stretch>
        </p:blipFill>
        <p:spPr>
          <a:xfrm>
            <a:off x="5989800" y="3016752"/>
            <a:ext cx="3027600" cy="1587975"/>
          </a:xfrm>
          <a:prstGeom prst="rect">
            <a:avLst/>
          </a:prstGeom>
          <a:noFill/>
          <a:ln>
            <a:noFill/>
          </a:ln>
        </p:spPr>
      </p:pic>
      <p:pic>
        <p:nvPicPr>
          <p:cNvPr id="183" name="Google Shape;183;p33"/>
          <p:cNvPicPr preferRelativeResize="0"/>
          <p:nvPr/>
        </p:nvPicPr>
        <p:blipFill>
          <a:blip r:embed="rId4">
            <a:alphaModFix/>
          </a:blip>
          <a:stretch>
            <a:fillRect/>
          </a:stretch>
        </p:blipFill>
        <p:spPr>
          <a:xfrm>
            <a:off x="6059990" y="1202025"/>
            <a:ext cx="2887213" cy="1587975"/>
          </a:xfrm>
          <a:prstGeom prst="rect">
            <a:avLst/>
          </a:prstGeom>
          <a:noFill/>
          <a:ln>
            <a:noFill/>
          </a:ln>
        </p:spPr>
      </p:pic>
      <p:sp>
        <p:nvSpPr>
          <p:cNvPr id="184" name="Google Shape;184;p33"/>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t>2. US Power Market Explained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a:spLocks noGrp="1"/>
          </p:cNvSpPr>
          <p:nvPr>
            <p:ph type="body" idx="1"/>
          </p:nvPr>
        </p:nvSpPr>
        <p:spPr>
          <a:xfrm>
            <a:off x="287325" y="1151650"/>
            <a:ext cx="4573500" cy="3811800"/>
          </a:xfrm>
          <a:prstGeom prst="rect">
            <a:avLst/>
          </a:prstGeom>
        </p:spPr>
        <p:txBody>
          <a:bodyPr spcFirstLastPara="1" wrap="square" lIns="0" tIns="0" rIns="68575" bIns="0" anchor="t" anchorCtr="0">
            <a:normAutofit fontScale="85000" lnSpcReduction="20000"/>
          </a:bodyPr>
          <a:lstStyle/>
          <a:p>
            <a:pPr marL="457200" lvl="0" indent="-287972" algn="l" rtl="0">
              <a:lnSpc>
                <a:spcPct val="115000"/>
              </a:lnSpc>
              <a:spcBef>
                <a:spcPts val="1200"/>
              </a:spcBef>
              <a:spcAft>
                <a:spcPts val="0"/>
              </a:spcAft>
              <a:buClr>
                <a:srgbClr val="000000"/>
              </a:buClr>
              <a:buSzPct val="100000"/>
              <a:buChar char="●"/>
            </a:pPr>
            <a:r>
              <a:rPr lang="en" sz="1100" b="1">
                <a:solidFill>
                  <a:srgbClr val="000000"/>
                </a:solidFill>
                <a:latin typeface="Arial"/>
                <a:ea typeface="Arial"/>
                <a:cs typeface="Arial"/>
                <a:sym typeface="Arial"/>
              </a:rPr>
              <a:t>Centralized vs. ISO Management:</a:t>
            </a:r>
            <a:endParaRPr sz="1100" b="1">
              <a:solidFill>
                <a:srgbClr val="000000"/>
              </a:solidFill>
              <a:latin typeface="Arial"/>
              <a:ea typeface="Arial"/>
              <a:cs typeface="Arial"/>
              <a:sym typeface="Arial"/>
            </a:endParaRPr>
          </a:p>
          <a:p>
            <a:pPr marL="914400" lvl="1" indent="-287972" algn="l" rtl="0">
              <a:lnSpc>
                <a:spcPct val="115000"/>
              </a:lnSpc>
              <a:spcBef>
                <a:spcPts val="0"/>
              </a:spcBef>
              <a:spcAft>
                <a:spcPts val="0"/>
              </a:spcAft>
              <a:buClr>
                <a:srgbClr val="000000"/>
              </a:buClr>
              <a:buSzPct val="100000"/>
              <a:buChar char="○"/>
            </a:pPr>
            <a:r>
              <a:rPr lang="en" sz="1100">
                <a:solidFill>
                  <a:srgbClr val="000000"/>
                </a:solidFill>
                <a:latin typeface="Arial"/>
                <a:ea typeface="Arial"/>
                <a:cs typeface="Arial"/>
                <a:sym typeface="Arial"/>
              </a:rPr>
              <a:t>Some U.S. regions are managed by a single organization distributing power from generators to consumers (grey areas).</a:t>
            </a:r>
            <a:endParaRPr sz="1100">
              <a:solidFill>
                <a:srgbClr val="000000"/>
              </a:solidFill>
              <a:latin typeface="Arial"/>
              <a:ea typeface="Arial"/>
              <a:cs typeface="Arial"/>
              <a:sym typeface="Arial"/>
            </a:endParaRPr>
          </a:p>
          <a:p>
            <a:pPr marL="914400" lvl="1" indent="-287972" algn="l" rtl="0">
              <a:lnSpc>
                <a:spcPct val="115000"/>
              </a:lnSpc>
              <a:spcBef>
                <a:spcPts val="0"/>
              </a:spcBef>
              <a:spcAft>
                <a:spcPts val="0"/>
              </a:spcAft>
              <a:buClr>
                <a:srgbClr val="000000"/>
              </a:buClr>
              <a:buSzPct val="100000"/>
              <a:buChar char="○"/>
            </a:pPr>
            <a:r>
              <a:rPr lang="en" sz="1100">
                <a:solidFill>
                  <a:srgbClr val="000000"/>
                </a:solidFill>
                <a:latin typeface="Arial"/>
                <a:ea typeface="Arial"/>
                <a:cs typeface="Arial"/>
                <a:sym typeface="Arial"/>
              </a:rPr>
              <a:t>Other regions are handled by </a:t>
            </a:r>
            <a:r>
              <a:rPr lang="en" sz="1100" b="1">
                <a:solidFill>
                  <a:srgbClr val="000000"/>
                </a:solidFill>
                <a:latin typeface="Arial"/>
                <a:ea typeface="Arial"/>
                <a:cs typeface="Arial"/>
                <a:sym typeface="Arial"/>
              </a:rPr>
              <a:t>Independent System Operators (ISO)</a:t>
            </a:r>
            <a:r>
              <a:rPr lang="en" sz="1100">
                <a:solidFill>
                  <a:srgbClr val="000000"/>
                </a:solidFill>
                <a:latin typeface="Arial"/>
                <a:ea typeface="Arial"/>
                <a:cs typeface="Arial"/>
                <a:sym typeface="Arial"/>
              </a:rPr>
              <a:t> that ensure grid stability and manage trading activities.</a:t>
            </a:r>
            <a:endParaRPr sz="1100">
              <a:solidFill>
                <a:srgbClr val="000000"/>
              </a:solidFill>
              <a:latin typeface="Arial"/>
              <a:ea typeface="Arial"/>
              <a:cs typeface="Arial"/>
              <a:sym typeface="Arial"/>
            </a:endParaRPr>
          </a:p>
          <a:p>
            <a:pPr marL="457200" lvl="0" indent="-287972" algn="l" rtl="0">
              <a:lnSpc>
                <a:spcPct val="115000"/>
              </a:lnSpc>
              <a:spcBef>
                <a:spcPts val="0"/>
              </a:spcBef>
              <a:spcAft>
                <a:spcPts val="0"/>
              </a:spcAft>
              <a:buClr>
                <a:srgbClr val="000000"/>
              </a:buClr>
              <a:buSzPct val="100000"/>
              <a:buChar char="●"/>
            </a:pPr>
            <a:r>
              <a:rPr lang="en" sz="1100" b="1">
                <a:solidFill>
                  <a:srgbClr val="000000"/>
                </a:solidFill>
                <a:latin typeface="Arial"/>
                <a:ea typeface="Arial"/>
                <a:cs typeface="Arial"/>
                <a:sym typeface="Arial"/>
              </a:rPr>
              <a:t>Role of ISOs:</a:t>
            </a:r>
            <a:endParaRPr sz="1100" b="1">
              <a:solidFill>
                <a:srgbClr val="000000"/>
              </a:solidFill>
              <a:latin typeface="Arial"/>
              <a:ea typeface="Arial"/>
              <a:cs typeface="Arial"/>
              <a:sym typeface="Arial"/>
            </a:endParaRPr>
          </a:p>
          <a:p>
            <a:pPr marL="914400" lvl="1" indent="-287972" algn="l" rtl="0">
              <a:lnSpc>
                <a:spcPct val="115000"/>
              </a:lnSpc>
              <a:spcBef>
                <a:spcPts val="0"/>
              </a:spcBef>
              <a:spcAft>
                <a:spcPts val="0"/>
              </a:spcAft>
              <a:buClr>
                <a:srgbClr val="000000"/>
              </a:buClr>
              <a:buSzPct val="100000"/>
              <a:buChar char="○"/>
            </a:pPr>
            <a:r>
              <a:rPr lang="en" sz="1100">
                <a:solidFill>
                  <a:srgbClr val="000000"/>
                </a:solidFill>
                <a:latin typeface="Arial"/>
                <a:ea typeface="Arial"/>
                <a:cs typeface="Arial"/>
                <a:sym typeface="Arial"/>
              </a:rPr>
              <a:t>ISOs act as marketplaces covering the majority of the region’s trading activity.</a:t>
            </a:r>
            <a:endParaRPr sz="1100">
              <a:solidFill>
                <a:srgbClr val="000000"/>
              </a:solidFill>
              <a:latin typeface="Arial"/>
              <a:ea typeface="Arial"/>
              <a:cs typeface="Arial"/>
              <a:sym typeface="Arial"/>
            </a:endParaRPr>
          </a:p>
          <a:p>
            <a:pPr marL="914400" lvl="1" indent="-287972" algn="l" rtl="0">
              <a:lnSpc>
                <a:spcPct val="115000"/>
              </a:lnSpc>
              <a:spcBef>
                <a:spcPts val="0"/>
              </a:spcBef>
              <a:spcAft>
                <a:spcPts val="0"/>
              </a:spcAft>
              <a:buClr>
                <a:srgbClr val="000000"/>
              </a:buClr>
              <a:buSzPct val="100000"/>
              <a:buChar char="○"/>
            </a:pPr>
            <a:r>
              <a:rPr lang="en" sz="1100">
                <a:solidFill>
                  <a:srgbClr val="000000"/>
                </a:solidFill>
                <a:latin typeface="Arial"/>
                <a:ea typeface="Arial"/>
                <a:cs typeface="Arial"/>
                <a:sym typeface="Arial"/>
              </a:rPr>
              <a:t>There are </a:t>
            </a:r>
            <a:r>
              <a:rPr lang="en" sz="1100" b="1">
                <a:solidFill>
                  <a:srgbClr val="000000"/>
                </a:solidFill>
                <a:latin typeface="Arial"/>
                <a:ea typeface="Arial"/>
                <a:cs typeface="Arial"/>
                <a:sym typeface="Arial"/>
              </a:rPr>
              <a:t>7 ISOs</a:t>
            </a:r>
            <a:r>
              <a:rPr lang="en" sz="1100">
                <a:solidFill>
                  <a:srgbClr val="000000"/>
                </a:solidFill>
                <a:latin typeface="Arial"/>
                <a:ea typeface="Arial"/>
                <a:cs typeface="Arial"/>
                <a:sym typeface="Arial"/>
              </a:rPr>
              <a:t> operating in the U.S.</a:t>
            </a:r>
            <a:endParaRPr sz="1100">
              <a:solidFill>
                <a:srgbClr val="000000"/>
              </a:solidFill>
              <a:latin typeface="Arial"/>
              <a:ea typeface="Arial"/>
              <a:cs typeface="Arial"/>
              <a:sym typeface="Arial"/>
            </a:endParaRPr>
          </a:p>
          <a:p>
            <a:pPr marL="457200" lvl="0" indent="-287972" algn="l" rtl="0">
              <a:lnSpc>
                <a:spcPct val="115000"/>
              </a:lnSpc>
              <a:spcBef>
                <a:spcPts val="0"/>
              </a:spcBef>
              <a:spcAft>
                <a:spcPts val="0"/>
              </a:spcAft>
              <a:buClr>
                <a:srgbClr val="000000"/>
              </a:buClr>
              <a:buSzPct val="100000"/>
              <a:buChar char="●"/>
            </a:pPr>
            <a:r>
              <a:rPr lang="en" sz="1100" b="1">
                <a:solidFill>
                  <a:srgbClr val="000000"/>
                </a:solidFill>
                <a:latin typeface="Arial"/>
                <a:ea typeface="Arial"/>
                <a:cs typeface="Arial"/>
                <a:sym typeface="Arial"/>
              </a:rPr>
              <a:t>Nodal Pricing Structure:</a:t>
            </a:r>
            <a:endParaRPr sz="1100" b="1">
              <a:solidFill>
                <a:srgbClr val="000000"/>
              </a:solidFill>
              <a:latin typeface="Arial"/>
              <a:ea typeface="Arial"/>
              <a:cs typeface="Arial"/>
              <a:sym typeface="Arial"/>
            </a:endParaRPr>
          </a:p>
          <a:p>
            <a:pPr marL="914400" lvl="1" indent="-287972" algn="l" rtl="0">
              <a:lnSpc>
                <a:spcPct val="115000"/>
              </a:lnSpc>
              <a:spcBef>
                <a:spcPts val="0"/>
              </a:spcBef>
              <a:spcAft>
                <a:spcPts val="0"/>
              </a:spcAft>
              <a:buClr>
                <a:srgbClr val="000000"/>
              </a:buClr>
              <a:buSzPct val="100000"/>
              <a:buChar char="○"/>
            </a:pPr>
            <a:r>
              <a:rPr lang="en" sz="1100">
                <a:solidFill>
                  <a:srgbClr val="000000"/>
                </a:solidFill>
                <a:latin typeface="Arial"/>
                <a:ea typeface="Arial"/>
                <a:cs typeface="Arial"/>
                <a:sym typeface="Arial"/>
              </a:rPr>
              <a:t>Within ISO regions, pricing is not uniform; instead, there are </a:t>
            </a:r>
            <a:r>
              <a:rPr lang="en" sz="1100" b="1">
                <a:solidFill>
                  <a:srgbClr val="000000"/>
                </a:solidFill>
                <a:latin typeface="Arial"/>
                <a:ea typeface="Arial"/>
                <a:cs typeface="Arial"/>
                <a:sym typeface="Arial"/>
              </a:rPr>
              <a:t>hundreds of nodes</a:t>
            </a:r>
            <a:r>
              <a:rPr lang="en" sz="1100">
                <a:solidFill>
                  <a:srgbClr val="000000"/>
                </a:solidFill>
                <a:latin typeface="Arial"/>
                <a:ea typeface="Arial"/>
                <a:cs typeface="Arial"/>
                <a:sym typeface="Arial"/>
              </a:rPr>
              <a:t> each with its own price.</a:t>
            </a:r>
            <a:endParaRPr sz="1100">
              <a:solidFill>
                <a:srgbClr val="000000"/>
              </a:solidFill>
              <a:latin typeface="Arial"/>
              <a:ea typeface="Arial"/>
              <a:cs typeface="Arial"/>
              <a:sym typeface="Arial"/>
            </a:endParaRPr>
          </a:p>
          <a:p>
            <a:pPr marL="914400" lvl="1" indent="-287972" algn="l" rtl="0">
              <a:lnSpc>
                <a:spcPct val="115000"/>
              </a:lnSpc>
              <a:spcBef>
                <a:spcPts val="0"/>
              </a:spcBef>
              <a:spcAft>
                <a:spcPts val="0"/>
              </a:spcAft>
              <a:buClr>
                <a:srgbClr val="000000"/>
              </a:buClr>
              <a:buSzPct val="100000"/>
              <a:buChar char="○"/>
            </a:pPr>
            <a:r>
              <a:rPr lang="en" sz="1100">
                <a:solidFill>
                  <a:srgbClr val="000000"/>
                </a:solidFill>
                <a:latin typeface="Arial"/>
                <a:ea typeface="Arial"/>
                <a:cs typeface="Arial"/>
                <a:sym typeface="Arial"/>
              </a:rPr>
              <a:t>Each node’s price is referred to as the </a:t>
            </a:r>
            <a:r>
              <a:rPr lang="en" sz="1100" b="1">
                <a:solidFill>
                  <a:srgbClr val="000000"/>
                </a:solidFill>
                <a:latin typeface="Arial"/>
                <a:ea typeface="Arial"/>
                <a:cs typeface="Arial"/>
                <a:sym typeface="Arial"/>
              </a:rPr>
              <a:t>Locational Marginal Price (LMP)</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marL="457200" lvl="0" indent="-287972" algn="l" rtl="0">
              <a:lnSpc>
                <a:spcPct val="115000"/>
              </a:lnSpc>
              <a:spcBef>
                <a:spcPts val="0"/>
              </a:spcBef>
              <a:spcAft>
                <a:spcPts val="0"/>
              </a:spcAft>
              <a:buClr>
                <a:srgbClr val="000000"/>
              </a:buClr>
              <a:buSzPct val="100000"/>
              <a:buChar char="●"/>
            </a:pPr>
            <a:r>
              <a:rPr lang="en" sz="1100" b="1">
                <a:solidFill>
                  <a:srgbClr val="000000"/>
                </a:solidFill>
                <a:latin typeface="Arial"/>
                <a:ea typeface="Arial"/>
                <a:cs typeface="Arial"/>
                <a:sym typeface="Arial"/>
              </a:rPr>
              <a:t>Importance of LMP:</a:t>
            </a:r>
            <a:endParaRPr sz="1100" b="1">
              <a:solidFill>
                <a:srgbClr val="000000"/>
              </a:solidFill>
              <a:latin typeface="Arial"/>
              <a:ea typeface="Arial"/>
              <a:cs typeface="Arial"/>
              <a:sym typeface="Arial"/>
            </a:endParaRPr>
          </a:p>
          <a:p>
            <a:pPr marL="914400" lvl="1" indent="-287972" algn="l" rtl="0">
              <a:lnSpc>
                <a:spcPct val="115000"/>
              </a:lnSpc>
              <a:spcBef>
                <a:spcPts val="0"/>
              </a:spcBef>
              <a:spcAft>
                <a:spcPts val="0"/>
              </a:spcAft>
              <a:buClr>
                <a:srgbClr val="000000"/>
              </a:buClr>
              <a:buSzPct val="100000"/>
              <a:buChar char="○"/>
            </a:pPr>
            <a:r>
              <a:rPr lang="en" sz="1100" b="1">
                <a:solidFill>
                  <a:srgbClr val="000000"/>
                </a:solidFill>
                <a:latin typeface="Arial"/>
                <a:ea typeface="Arial"/>
                <a:cs typeface="Arial"/>
                <a:sym typeface="Arial"/>
              </a:rPr>
              <a:t>LMP</a:t>
            </a:r>
            <a:r>
              <a:rPr lang="en" sz="1100">
                <a:solidFill>
                  <a:srgbClr val="000000"/>
                </a:solidFill>
                <a:latin typeface="Arial"/>
                <a:ea typeface="Arial"/>
                <a:cs typeface="Arial"/>
                <a:sym typeface="Arial"/>
              </a:rPr>
              <a:t> reflects local congestion, losses, and demand-supply imbalances, providing a granular view of electricity pricing.</a:t>
            </a:r>
            <a:endParaRPr sz="1100">
              <a:solidFill>
                <a:srgbClr val="000000"/>
              </a:solidFill>
              <a:latin typeface="Arial"/>
              <a:ea typeface="Arial"/>
              <a:cs typeface="Arial"/>
              <a:sym typeface="Arial"/>
            </a:endParaRPr>
          </a:p>
          <a:p>
            <a:pPr marL="914400" lvl="1" indent="-287972" algn="l" rtl="0">
              <a:lnSpc>
                <a:spcPct val="115000"/>
              </a:lnSpc>
              <a:spcBef>
                <a:spcPts val="0"/>
              </a:spcBef>
              <a:spcAft>
                <a:spcPts val="0"/>
              </a:spcAft>
              <a:buClr>
                <a:srgbClr val="000000"/>
              </a:buClr>
              <a:buSzPct val="100000"/>
              <a:buChar char="○"/>
            </a:pPr>
            <a:r>
              <a:rPr lang="en" sz="1100">
                <a:solidFill>
                  <a:srgbClr val="000000"/>
                </a:solidFill>
                <a:latin typeface="Arial"/>
                <a:ea typeface="Arial"/>
                <a:cs typeface="Arial"/>
                <a:sym typeface="Arial"/>
              </a:rPr>
              <a:t>This detailed pricing signal supports better market operations and targeted trading strategies.</a:t>
            </a:r>
            <a:endParaRPr sz="1100">
              <a:solidFill>
                <a:srgbClr val="000000"/>
              </a:solidFill>
              <a:latin typeface="Arial"/>
              <a:ea typeface="Arial"/>
              <a:cs typeface="Arial"/>
              <a:sym typeface="Arial"/>
            </a:endParaRPr>
          </a:p>
          <a:p>
            <a:pPr marL="457200" lvl="0" indent="-287972" algn="l" rtl="0">
              <a:lnSpc>
                <a:spcPct val="115000"/>
              </a:lnSpc>
              <a:spcBef>
                <a:spcPts val="0"/>
              </a:spcBef>
              <a:spcAft>
                <a:spcPts val="0"/>
              </a:spcAft>
              <a:buClr>
                <a:srgbClr val="000000"/>
              </a:buClr>
              <a:buSzPct val="100000"/>
              <a:buChar char="●"/>
            </a:pPr>
            <a:r>
              <a:rPr lang="en" sz="1100" b="1">
                <a:solidFill>
                  <a:srgbClr val="000000"/>
                </a:solidFill>
                <a:latin typeface="Arial"/>
                <a:ea typeface="Arial"/>
                <a:cs typeface="Arial"/>
                <a:sym typeface="Arial"/>
              </a:rPr>
              <a:t>Benefits of Decentralized Pricing:</a:t>
            </a:r>
            <a:endParaRPr sz="1100" b="1">
              <a:solidFill>
                <a:srgbClr val="000000"/>
              </a:solidFill>
              <a:latin typeface="Arial"/>
              <a:ea typeface="Arial"/>
              <a:cs typeface="Arial"/>
              <a:sym typeface="Arial"/>
            </a:endParaRPr>
          </a:p>
          <a:p>
            <a:pPr marL="914400" lvl="1" indent="-287972" algn="l" rtl="0">
              <a:lnSpc>
                <a:spcPct val="115000"/>
              </a:lnSpc>
              <a:spcBef>
                <a:spcPts val="0"/>
              </a:spcBef>
              <a:spcAft>
                <a:spcPts val="0"/>
              </a:spcAft>
              <a:buClr>
                <a:srgbClr val="000000"/>
              </a:buClr>
              <a:buSzPct val="100000"/>
              <a:buChar char="○"/>
            </a:pPr>
            <a:r>
              <a:rPr lang="en" sz="1100">
                <a:solidFill>
                  <a:srgbClr val="000000"/>
                </a:solidFill>
                <a:latin typeface="Arial"/>
                <a:ea typeface="Arial"/>
                <a:cs typeface="Arial"/>
                <a:sym typeface="Arial"/>
              </a:rPr>
              <a:t>Enhances </a:t>
            </a:r>
            <a:r>
              <a:rPr lang="en" sz="1100" b="1">
                <a:solidFill>
                  <a:srgbClr val="000000"/>
                </a:solidFill>
                <a:latin typeface="Arial"/>
                <a:ea typeface="Arial"/>
                <a:cs typeface="Arial"/>
                <a:sym typeface="Arial"/>
              </a:rPr>
              <a:t>market efficiency</a:t>
            </a:r>
            <a:r>
              <a:rPr lang="en" sz="1100">
                <a:solidFill>
                  <a:srgbClr val="000000"/>
                </a:solidFill>
                <a:latin typeface="Arial"/>
                <a:ea typeface="Arial"/>
                <a:cs typeface="Arial"/>
                <a:sym typeface="Arial"/>
              </a:rPr>
              <a:t> by aligning prices with local grid conditions.</a:t>
            </a:r>
            <a:endParaRPr sz="1100">
              <a:solidFill>
                <a:srgbClr val="000000"/>
              </a:solidFill>
              <a:latin typeface="Arial"/>
              <a:ea typeface="Arial"/>
              <a:cs typeface="Arial"/>
              <a:sym typeface="Arial"/>
            </a:endParaRPr>
          </a:p>
          <a:p>
            <a:pPr marL="914400" lvl="1" indent="-287972" algn="l" rtl="0">
              <a:lnSpc>
                <a:spcPct val="115000"/>
              </a:lnSpc>
              <a:spcBef>
                <a:spcPts val="0"/>
              </a:spcBef>
              <a:spcAft>
                <a:spcPts val="0"/>
              </a:spcAft>
              <a:buClr>
                <a:srgbClr val="000000"/>
              </a:buClr>
              <a:buSzPct val="100000"/>
              <a:buChar char="○"/>
            </a:pPr>
            <a:r>
              <a:rPr lang="en" sz="1100">
                <a:solidFill>
                  <a:srgbClr val="000000"/>
                </a:solidFill>
                <a:latin typeface="Arial"/>
                <a:ea typeface="Arial"/>
                <a:cs typeface="Arial"/>
                <a:sym typeface="Arial"/>
              </a:rPr>
              <a:t>Creates more opportunities for </a:t>
            </a:r>
            <a:r>
              <a:rPr lang="en" sz="1100" b="1">
                <a:solidFill>
                  <a:srgbClr val="000000"/>
                </a:solidFill>
                <a:latin typeface="Arial"/>
                <a:ea typeface="Arial"/>
                <a:cs typeface="Arial"/>
                <a:sym typeface="Arial"/>
              </a:rPr>
              <a:t>arbitrage</a:t>
            </a:r>
            <a:r>
              <a:rPr lang="en" sz="1100">
                <a:solidFill>
                  <a:srgbClr val="000000"/>
                </a:solidFill>
                <a:latin typeface="Arial"/>
                <a:ea typeface="Arial"/>
                <a:cs typeface="Arial"/>
                <a:sym typeface="Arial"/>
              </a:rPr>
              <a:t> and precise optimization in power trading.</a:t>
            </a:r>
            <a:endParaRPr sz="1100">
              <a:solidFill>
                <a:srgbClr val="000000"/>
              </a:solidFill>
              <a:latin typeface="Arial"/>
              <a:ea typeface="Arial"/>
              <a:cs typeface="Arial"/>
              <a:sym typeface="Arial"/>
            </a:endParaRPr>
          </a:p>
          <a:p>
            <a:pPr marL="457200" lvl="0" indent="-287972" algn="l" rtl="0">
              <a:lnSpc>
                <a:spcPct val="115000"/>
              </a:lnSpc>
              <a:spcBef>
                <a:spcPts val="0"/>
              </a:spcBef>
              <a:spcAft>
                <a:spcPts val="0"/>
              </a:spcAft>
              <a:buClr>
                <a:srgbClr val="000000"/>
              </a:buClr>
              <a:buSzPct val="100000"/>
              <a:buChar char="●"/>
            </a:pPr>
            <a:r>
              <a:rPr lang="en" sz="1100" b="1">
                <a:solidFill>
                  <a:srgbClr val="000000"/>
                </a:solidFill>
                <a:latin typeface="Arial"/>
                <a:ea typeface="Arial"/>
                <a:cs typeface="Arial"/>
                <a:sym typeface="Arial"/>
              </a:rPr>
              <a:t>Additional Insight:</a:t>
            </a:r>
            <a:endParaRPr sz="1100" b="1">
              <a:solidFill>
                <a:srgbClr val="000000"/>
              </a:solidFill>
              <a:latin typeface="Arial"/>
              <a:ea typeface="Arial"/>
              <a:cs typeface="Arial"/>
              <a:sym typeface="Arial"/>
            </a:endParaRPr>
          </a:p>
          <a:p>
            <a:pPr marL="914400" lvl="1" indent="-287972" algn="l" rtl="0">
              <a:lnSpc>
                <a:spcPct val="115000"/>
              </a:lnSpc>
              <a:spcBef>
                <a:spcPts val="0"/>
              </a:spcBef>
              <a:spcAft>
                <a:spcPts val="0"/>
              </a:spcAft>
              <a:buClr>
                <a:srgbClr val="000000"/>
              </a:buClr>
              <a:buSzPct val="100000"/>
              <a:buChar char="○"/>
            </a:pPr>
            <a:r>
              <a:rPr lang="en" sz="1100">
                <a:solidFill>
                  <a:srgbClr val="000000"/>
                </a:solidFill>
                <a:latin typeface="Arial"/>
                <a:ea typeface="Arial"/>
                <a:cs typeface="Arial"/>
                <a:sym typeface="Arial"/>
              </a:rPr>
              <a:t>The decentralized nodal system enables market participants to optimize bids based on local conditions, contributing to a more robust and transparent electricity market.</a:t>
            </a:r>
            <a:endParaRPr/>
          </a:p>
        </p:txBody>
      </p:sp>
      <p:pic>
        <p:nvPicPr>
          <p:cNvPr id="190" name="Google Shape;190;p34"/>
          <p:cNvPicPr preferRelativeResize="0"/>
          <p:nvPr/>
        </p:nvPicPr>
        <p:blipFill>
          <a:blip r:embed="rId3">
            <a:alphaModFix/>
          </a:blip>
          <a:stretch>
            <a:fillRect/>
          </a:stretch>
        </p:blipFill>
        <p:spPr>
          <a:xfrm>
            <a:off x="5203625" y="1151645"/>
            <a:ext cx="3421825" cy="1910525"/>
          </a:xfrm>
          <a:prstGeom prst="rect">
            <a:avLst/>
          </a:prstGeom>
          <a:noFill/>
          <a:ln>
            <a:noFill/>
          </a:ln>
        </p:spPr>
      </p:pic>
      <p:pic>
        <p:nvPicPr>
          <p:cNvPr id="191" name="Google Shape;191;p34"/>
          <p:cNvPicPr preferRelativeResize="0"/>
          <p:nvPr/>
        </p:nvPicPr>
        <p:blipFill>
          <a:blip r:embed="rId4">
            <a:alphaModFix/>
          </a:blip>
          <a:stretch>
            <a:fillRect/>
          </a:stretch>
        </p:blipFill>
        <p:spPr>
          <a:xfrm>
            <a:off x="5224862" y="3176704"/>
            <a:ext cx="3379362" cy="1786624"/>
          </a:xfrm>
          <a:prstGeom prst="rect">
            <a:avLst/>
          </a:prstGeom>
          <a:noFill/>
          <a:ln>
            <a:noFill/>
          </a:ln>
        </p:spPr>
      </p:pic>
      <p:sp>
        <p:nvSpPr>
          <p:cNvPr id="192" name="Google Shape;192;p34"/>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solidFill>
                  <a:schemeClr val="lt1"/>
                </a:solidFill>
              </a:rPr>
              <a:t>2. US Power Market Explained (cont’):</a:t>
            </a:r>
            <a:r>
              <a:rPr lang="en"/>
              <a:t> A Nodal System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5"/>
          <p:cNvSpPr txBox="1">
            <a:spLocks noGrp="1"/>
          </p:cNvSpPr>
          <p:nvPr>
            <p:ph type="body" idx="4294967295"/>
          </p:nvPr>
        </p:nvSpPr>
        <p:spPr>
          <a:xfrm>
            <a:off x="311700" y="1017800"/>
            <a:ext cx="5341200" cy="3875400"/>
          </a:xfrm>
          <a:prstGeom prst="rect">
            <a:avLst/>
          </a:prstGeom>
        </p:spPr>
        <p:txBody>
          <a:bodyPr spcFirstLastPara="1" wrap="square" lIns="0" tIns="0" rIns="68575" bIns="0" anchor="t" anchorCtr="0">
            <a:normAutofit lnSpcReduction="20000"/>
          </a:bodyPr>
          <a:lstStyle/>
          <a:p>
            <a:pPr marL="457200" lvl="0" indent="-298450" algn="l" rtl="0">
              <a:lnSpc>
                <a:spcPct val="115000"/>
              </a:lnSpc>
              <a:spcBef>
                <a:spcPts val="1200"/>
              </a:spcBef>
              <a:spcAft>
                <a:spcPts val="0"/>
              </a:spcAft>
              <a:buClr>
                <a:srgbClr val="000000"/>
              </a:buClr>
              <a:buSzPts val="1100"/>
              <a:buChar char="●"/>
            </a:pPr>
            <a:r>
              <a:rPr lang="en" sz="1100" b="1">
                <a:solidFill>
                  <a:srgbClr val="000000"/>
                </a:solidFill>
                <a:latin typeface="Arial"/>
                <a:ea typeface="Arial"/>
                <a:cs typeface="Arial"/>
                <a:sym typeface="Arial"/>
              </a:rPr>
              <a:t>Financial-Only Trading:</a:t>
            </a:r>
            <a:endParaRPr sz="1100" b="1">
              <a:solidFill>
                <a:srgbClr val="000000"/>
              </a:solidFill>
              <a:latin typeface="Arial"/>
              <a:ea typeface="Arial"/>
              <a:cs typeface="Arial"/>
              <a:sym typeface="Arial"/>
            </a:endParaRPr>
          </a:p>
          <a:p>
            <a:pPr marL="914400" lvl="1" indent="-298450" algn="l" rtl="0">
              <a:lnSpc>
                <a:spcPct val="115000"/>
              </a:lnSpc>
              <a:spcBef>
                <a:spcPts val="0"/>
              </a:spcBef>
              <a:spcAft>
                <a:spcPts val="0"/>
              </a:spcAft>
              <a:buClr>
                <a:srgbClr val="000000"/>
              </a:buClr>
              <a:buSzPts val="1100"/>
              <a:buChar char="○"/>
            </a:pPr>
            <a:r>
              <a:rPr lang="en" sz="1100">
                <a:solidFill>
                  <a:srgbClr val="000000"/>
                </a:solidFill>
                <a:latin typeface="Arial"/>
                <a:ea typeface="Arial"/>
                <a:cs typeface="Arial"/>
                <a:sym typeface="Arial"/>
              </a:rPr>
              <a:t>U.S. power markets allow participants to trade purely financial positions without owning generation or load.</a:t>
            </a:r>
            <a:endParaRPr sz="1100">
              <a:solidFill>
                <a:srgbClr val="000000"/>
              </a:solidFill>
              <a:latin typeface="Arial"/>
              <a:ea typeface="Arial"/>
              <a:cs typeface="Arial"/>
              <a:sym typeface="Arial"/>
            </a:endParaRPr>
          </a:p>
          <a:p>
            <a:pPr marL="914400" lvl="1" indent="-298450" algn="l" rtl="0">
              <a:lnSpc>
                <a:spcPct val="115000"/>
              </a:lnSpc>
              <a:spcBef>
                <a:spcPts val="0"/>
              </a:spcBef>
              <a:spcAft>
                <a:spcPts val="0"/>
              </a:spcAft>
              <a:buClr>
                <a:srgbClr val="000000"/>
              </a:buClr>
              <a:buSzPts val="1100"/>
              <a:buChar char="○"/>
            </a:pPr>
            <a:r>
              <a:rPr lang="en" sz="1100">
                <a:solidFill>
                  <a:srgbClr val="000000"/>
                </a:solidFill>
                <a:latin typeface="Arial"/>
                <a:ea typeface="Arial"/>
                <a:cs typeface="Arial"/>
                <a:sym typeface="Arial"/>
              </a:rPr>
              <a:t>The </a:t>
            </a:r>
            <a:r>
              <a:rPr lang="en" sz="1100" b="1">
                <a:solidFill>
                  <a:srgbClr val="000000"/>
                </a:solidFill>
                <a:latin typeface="Arial"/>
                <a:ea typeface="Arial"/>
                <a:cs typeface="Arial"/>
                <a:sym typeface="Arial"/>
              </a:rPr>
              <a:t>two-settlement system</a:t>
            </a:r>
            <a:r>
              <a:rPr lang="en" sz="1100">
                <a:solidFill>
                  <a:srgbClr val="000000"/>
                </a:solidFill>
                <a:latin typeface="Arial"/>
                <a:ea typeface="Arial"/>
                <a:cs typeface="Arial"/>
                <a:sym typeface="Arial"/>
              </a:rPr>
              <a:t> (day-ahead and real-time) with </a:t>
            </a:r>
            <a:r>
              <a:rPr lang="en" sz="1100" b="1">
                <a:solidFill>
                  <a:srgbClr val="000000"/>
                </a:solidFill>
                <a:latin typeface="Arial"/>
                <a:ea typeface="Arial"/>
                <a:cs typeface="Arial"/>
                <a:sym typeface="Arial"/>
              </a:rPr>
              <a:t>virtual bidding</a:t>
            </a:r>
            <a:r>
              <a:rPr lang="en" sz="1100">
                <a:solidFill>
                  <a:srgbClr val="000000"/>
                </a:solidFill>
                <a:latin typeface="Arial"/>
                <a:ea typeface="Arial"/>
                <a:cs typeface="Arial"/>
                <a:sym typeface="Arial"/>
              </a:rPr>
              <a:t> promotes robust price discovery.</a:t>
            </a:r>
            <a:endParaRPr sz="1100">
              <a:solidFill>
                <a:srgbClr val="000000"/>
              </a:solidFill>
              <a:latin typeface="Arial"/>
              <a:ea typeface="Arial"/>
              <a:cs typeface="Arial"/>
              <a:sym typeface="Arial"/>
            </a:endParaRPr>
          </a:p>
          <a:p>
            <a:pPr marL="914400" lvl="1" indent="-298450" algn="l" rtl="0">
              <a:lnSpc>
                <a:spcPct val="115000"/>
              </a:lnSpc>
              <a:spcBef>
                <a:spcPts val="0"/>
              </a:spcBef>
              <a:spcAft>
                <a:spcPts val="0"/>
              </a:spcAft>
              <a:buClr>
                <a:srgbClr val="000000"/>
              </a:buClr>
              <a:buSzPts val="1100"/>
              <a:buChar char="○"/>
            </a:pPr>
            <a:r>
              <a:rPr lang="en" sz="1100">
                <a:solidFill>
                  <a:srgbClr val="000000"/>
                </a:solidFill>
                <a:latin typeface="Arial"/>
                <a:ea typeface="Arial"/>
                <a:cs typeface="Arial"/>
                <a:sym typeface="Arial"/>
              </a:rPr>
              <a:t>Virtual traders, making up &gt;90% of virtual bid volume, seek profit from mispricings and help correct them, improving overall market efficiency.</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 sz="1100" b="1">
                <a:solidFill>
                  <a:srgbClr val="000000"/>
                </a:solidFill>
                <a:latin typeface="Arial"/>
                <a:ea typeface="Arial"/>
                <a:cs typeface="Arial"/>
                <a:sym typeface="Arial"/>
              </a:rPr>
              <a:t>Market Efficiency &amp; Liquidity:</a:t>
            </a:r>
            <a:endParaRPr sz="1100" b="1">
              <a:solidFill>
                <a:srgbClr val="000000"/>
              </a:solidFill>
              <a:latin typeface="Arial"/>
              <a:ea typeface="Arial"/>
              <a:cs typeface="Arial"/>
              <a:sym typeface="Arial"/>
            </a:endParaRPr>
          </a:p>
          <a:p>
            <a:pPr marL="914400" lvl="1" indent="-298450" algn="l" rtl="0">
              <a:lnSpc>
                <a:spcPct val="115000"/>
              </a:lnSpc>
              <a:spcBef>
                <a:spcPts val="0"/>
              </a:spcBef>
              <a:spcAft>
                <a:spcPts val="0"/>
              </a:spcAft>
              <a:buClr>
                <a:srgbClr val="000000"/>
              </a:buClr>
              <a:buSzPts val="1100"/>
              <a:buChar char="○"/>
            </a:pPr>
            <a:r>
              <a:rPr lang="en" sz="1100">
                <a:solidFill>
                  <a:srgbClr val="000000"/>
                </a:solidFill>
                <a:latin typeface="Arial"/>
                <a:ea typeface="Arial"/>
                <a:cs typeface="Arial"/>
                <a:sym typeface="Arial"/>
              </a:rPr>
              <a:t>Increased competition and liquidity from financial players lead to a convergence of day-ahead and real-time prices.</a:t>
            </a:r>
            <a:endParaRPr sz="1100">
              <a:solidFill>
                <a:srgbClr val="000000"/>
              </a:solidFill>
              <a:latin typeface="Arial"/>
              <a:ea typeface="Arial"/>
              <a:cs typeface="Arial"/>
              <a:sym typeface="Arial"/>
            </a:endParaRPr>
          </a:p>
          <a:p>
            <a:pPr marL="914400" lvl="1" indent="-298450" algn="l" rtl="0">
              <a:lnSpc>
                <a:spcPct val="115000"/>
              </a:lnSpc>
              <a:spcBef>
                <a:spcPts val="0"/>
              </a:spcBef>
              <a:spcAft>
                <a:spcPts val="0"/>
              </a:spcAft>
              <a:buClr>
                <a:srgbClr val="000000"/>
              </a:buClr>
              <a:buSzPts val="1100"/>
              <a:buChar char="○"/>
            </a:pPr>
            <a:r>
              <a:rPr lang="en" sz="1100">
                <a:solidFill>
                  <a:srgbClr val="000000"/>
                </a:solidFill>
                <a:latin typeface="Arial"/>
                <a:ea typeface="Arial"/>
                <a:cs typeface="Arial"/>
                <a:sym typeface="Arial"/>
              </a:rPr>
              <a:t>This structure mitigates market power and ensures prices reflect true supply and demand conditions.</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 sz="1100" b="1">
                <a:solidFill>
                  <a:srgbClr val="000000"/>
                </a:solidFill>
                <a:latin typeface="Arial"/>
                <a:ea typeface="Arial"/>
                <a:cs typeface="Arial"/>
                <a:sym typeface="Arial"/>
              </a:rPr>
              <a:t>Nodal Pricing Advantage:</a:t>
            </a:r>
            <a:endParaRPr sz="1100" b="1">
              <a:solidFill>
                <a:srgbClr val="000000"/>
              </a:solidFill>
              <a:latin typeface="Arial"/>
              <a:ea typeface="Arial"/>
              <a:cs typeface="Arial"/>
              <a:sym typeface="Arial"/>
            </a:endParaRPr>
          </a:p>
          <a:p>
            <a:pPr marL="914400" lvl="1" indent="-298450" algn="l" rtl="0">
              <a:lnSpc>
                <a:spcPct val="115000"/>
              </a:lnSpc>
              <a:spcBef>
                <a:spcPts val="0"/>
              </a:spcBef>
              <a:spcAft>
                <a:spcPts val="0"/>
              </a:spcAft>
              <a:buClr>
                <a:srgbClr val="000000"/>
              </a:buClr>
              <a:buSzPts val="1100"/>
              <a:buChar char="○"/>
            </a:pPr>
            <a:r>
              <a:rPr lang="en" sz="1100">
                <a:solidFill>
                  <a:srgbClr val="000000"/>
                </a:solidFill>
                <a:latin typeface="Arial"/>
                <a:ea typeface="Arial"/>
                <a:cs typeface="Arial"/>
                <a:sym typeface="Arial"/>
              </a:rPr>
              <a:t>Unlike coarse zonal pricing, U.S. markets operate on a </a:t>
            </a:r>
            <a:r>
              <a:rPr lang="en" sz="1100" b="1">
                <a:solidFill>
                  <a:srgbClr val="000000"/>
                </a:solidFill>
                <a:latin typeface="Arial"/>
                <a:ea typeface="Arial"/>
                <a:cs typeface="Arial"/>
                <a:sym typeface="Arial"/>
              </a:rPr>
              <a:t>fully nodal system</a:t>
            </a:r>
            <a:r>
              <a:rPr lang="en" sz="1100">
                <a:solidFill>
                  <a:srgbClr val="000000"/>
                </a:solidFill>
                <a:latin typeface="Arial"/>
                <a:ea typeface="Arial"/>
                <a:cs typeface="Arial"/>
                <a:sym typeface="Arial"/>
              </a:rPr>
              <a:t> with thousands of prices, each reflecting local congestion and losses.</a:t>
            </a:r>
            <a:endParaRPr sz="1100">
              <a:solidFill>
                <a:srgbClr val="000000"/>
              </a:solidFill>
              <a:latin typeface="Arial"/>
              <a:ea typeface="Arial"/>
              <a:cs typeface="Arial"/>
              <a:sym typeface="Arial"/>
            </a:endParaRPr>
          </a:p>
          <a:p>
            <a:pPr marL="914400" lvl="1" indent="-298450" algn="l" rtl="0">
              <a:lnSpc>
                <a:spcPct val="115000"/>
              </a:lnSpc>
              <a:spcBef>
                <a:spcPts val="0"/>
              </a:spcBef>
              <a:spcAft>
                <a:spcPts val="0"/>
              </a:spcAft>
              <a:buClr>
                <a:srgbClr val="000000"/>
              </a:buClr>
              <a:buSzPts val="1100"/>
              <a:buChar char="○"/>
            </a:pPr>
            <a:r>
              <a:rPr lang="en" sz="1100">
                <a:solidFill>
                  <a:srgbClr val="000000"/>
                </a:solidFill>
                <a:latin typeface="Arial"/>
                <a:ea typeface="Arial"/>
                <a:cs typeface="Arial"/>
                <a:sym typeface="Arial"/>
              </a:rPr>
              <a:t>With over 12,000 nodes in U.S. ISOs compared to a dozen zones in Europe, the granularity offers more arbitrage opportunities and a richer optimization problem for traders.</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 sz="1100" b="1">
                <a:solidFill>
                  <a:srgbClr val="000000"/>
                </a:solidFill>
                <a:latin typeface="Arial"/>
                <a:ea typeface="Arial"/>
                <a:cs typeface="Arial"/>
                <a:sym typeface="Arial"/>
              </a:rPr>
              <a:t>Comparative Edge:</a:t>
            </a:r>
            <a:endParaRPr sz="1100" b="1">
              <a:solidFill>
                <a:srgbClr val="000000"/>
              </a:solidFill>
              <a:latin typeface="Arial"/>
              <a:ea typeface="Arial"/>
              <a:cs typeface="Arial"/>
              <a:sym typeface="Arial"/>
            </a:endParaRPr>
          </a:p>
          <a:p>
            <a:pPr marL="914400" lvl="1" indent="-298450" algn="l" rtl="0">
              <a:lnSpc>
                <a:spcPct val="115000"/>
              </a:lnSpc>
              <a:spcBef>
                <a:spcPts val="0"/>
              </a:spcBef>
              <a:spcAft>
                <a:spcPts val="0"/>
              </a:spcAft>
              <a:buClr>
                <a:srgbClr val="000000"/>
              </a:buClr>
              <a:buSzPts val="1100"/>
              <a:buChar char="○"/>
            </a:pPr>
            <a:r>
              <a:rPr lang="en" sz="1100">
                <a:solidFill>
                  <a:srgbClr val="000000"/>
                </a:solidFill>
                <a:latin typeface="Arial"/>
                <a:ea typeface="Arial"/>
                <a:cs typeface="Arial"/>
                <a:sym typeface="Arial"/>
              </a:rPr>
              <a:t>U.S. nodal design, considered more efficient by economists, provides a competitive edge by capturing localized price spreads that in Europe are often socialized via redispatch.</a:t>
            </a:r>
            <a:endParaRPr sz="1100">
              <a:solidFill>
                <a:srgbClr val="000000"/>
              </a:solidFill>
              <a:latin typeface="Arial"/>
              <a:ea typeface="Arial"/>
              <a:cs typeface="Arial"/>
              <a:sym typeface="Arial"/>
            </a:endParaRPr>
          </a:p>
        </p:txBody>
      </p:sp>
      <p:sp>
        <p:nvSpPr>
          <p:cNvPr id="198" name="Google Shape;198;p35"/>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t>2.1 Why US Power Market </a:t>
            </a:r>
            <a:endParaRPr/>
          </a:p>
        </p:txBody>
      </p:sp>
      <p:pic>
        <p:nvPicPr>
          <p:cNvPr id="199" name="Google Shape;199;p35"/>
          <p:cNvPicPr preferRelativeResize="0"/>
          <p:nvPr/>
        </p:nvPicPr>
        <p:blipFill>
          <a:blip r:embed="rId3">
            <a:alphaModFix/>
          </a:blip>
          <a:stretch>
            <a:fillRect/>
          </a:stretch>
        </p:blipFill>
        <p:spPr>
          <a:xfrm>
            <a:off x="5805300" y="1079101"/>
            <a:ext cx="3186299" cy="21034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6"/>
          <p:cNvSpPr txBox="1">
            <a:spLocks noGrp="1"/>
          </p:cNvSpPr>
          <p:nvPr>
            <p:ph type="body" idx="1"/>
          </p:nvPr>
        </p:nvSpPr>
        <p:spPr>
          <a:xfrm>
            <a:off x="321325" y="1167525"/>
            <a:ext cx="5619300" cy="3623100"/>
          </a:xfrm>
          <a:prstGeom prst="rect">
            <a:avLst/>
          </a:prstGeom>
        </p:spPr>
        <p:txBody>
          <a:bodyPr spcFirstLastPara="1" wrap="square" lIns="0" tIns="0" rIns="68575" bIns="0" anchor="t" anchorCtr="0">
            <a:normAutofit/>
          </a:bodyPr>
          <a:lstStyle/>
          <a:p>
            <a:pPr marL="0" lvl="0" indent="0" algn="l" rtl="0">
              <a:spcBef>
                <a:spcPts val="0"/>
              </a:spcBef>
              <a:spcAft>
                <a:spcPts val="0"/>
              </a:spcAft>
              <a:buNone/>
            </a:pPr>
            <a:r>
              <a:rPr lang="en"/>
              <a:t>There are 7 ISO. One of them is called </a:t>
            </a:r>
            <a:r>
              <a:rPr lang="en" b="1"/>
              <a:t>ERCOT </a:t>
            </a:r>
            <a:r>
              <a:rPr lang="en"/>
              <a:t>(Electric Reliability Council of Texas). </a:t>
            </a:r>
            <a:endParaRPr/>
          </a:p>
          <a:p>
            <a:pPr marL="0" lvl="0" indent="0" algn="l" rtl="0">
              <a:spcBef>
                <a:spcPts val="0"/>
              </a:spcBef>
              <a:spcAft>
                <a:spcPts val="0"/>
              </a:spcAft>
              <a:buNone/>
            </a:pPr>
            <a:r>
              <a:rPr lang="en"/>
              <a:t>This is the most developed and complex market. Most studies/papers are done on this market.</a:t>
            </a:r>
            <a:endParaRPr/>
          </a:p>
          <a:p>
            <a:pPr marL="0" lvl="0" indent="0" algn="l" rtl="0">
              <a:spcBef>
                <a:spcPts val="0"/>
              </a:spcBef>
              <a:spcAft>
                <a:spcPts val="0"/>
              </a:spcAft>
              <a:buNone/>
            </a:pPr>
            <a:r>
              <a:rPr lang="en"/>
              <a:t>We will choose this one because it has the highest liquidity for financial trades (that we will describe on the next slide).</a:t>
            </a:r>
            <a:endParaRPr/>
          </a:p>
          <a:p>
            <a:pPr marL="0" lvl="0" indent="0" algn="l" rtl="0">
              <a:spcBef>
                <a:spcPts val="0"/>
              </a:spcBef>
              <a:spcAft>
                <a:spcPts val="0"/>
              </a:spcAft>
              <a:buNone/>
            </a:pPr>
            <a:r>
              <a:rPr lang="en"/>
              <a:t>The ERCOT market is also unique in the sense that it is not connected with other regions.</a:t>
            </a:r>
            <a:endParaRPr/>
          </a:p>
          <a:p>
            <a:pPr marL="0" lvl="0" indent="0" algn="l" rtl="0">
              <a:spcBef>
                <a:spcPts val="0"/>
              </a:spcBef>
              <a:spcAft>
                <a:spcPts val="0"/>
              </a:spcAft>
              <a:buNone/>
            </a:pPr>
            <a:endParaRPr/>
          </a:p>
          <a:p>
            <a:pPr marL="0" lvl="0" indent="0" algn="l" rtl="0">
              <a:spcBef>
                <a:spcPts val="0"/>
              </a:spcBef>
              <a:spcAft>
                <a:spcPts val="0"/>
              </a:spcAft>
              <a:buNone/>
            </a:pPr>
            <a:r>
              <a:rPr lang="en"/>
              <a:t>In this ISO, we will study 5 main parts: Houston, North, South, West, Panhandle</a:t>
            </a:r>
            <a:endParaRPr/>
          </a:p>
          <a:p>
            <a:pPr marL="0" lvl="0" indent="0" algn="l" rtl="0">
              <a:spcBef>
                <a:spcPts val="0"/>
              </a:spcBef>
              <a:spcAft>
                <a:spcPts val="0"/>
              </a:spcAft>
              <a:buNone/>
            </a:pPr>
            <a:endParaRPr/>
          </a:p>
          <a:p>
            <a:pPr marL="0" lvl="0" indent="0" algn="l" rtl="0">
              <a:spcBef>
                <a:spcPts val="0"/>
              </a:spcBef>
              <a:spcAft>
                <a:spcPts val="0"/>
              </a:spcAft>
              <a:buNone/>
            </a:pPr>
            <a:endParaRPr b="1" u="sng">
              <a:solidFill>
                <a:schemeClr val="lt1"/>
              </a:solidFill>
              <a:highlight>
                <a:srgbClr val="FF0000"/>
              </a:highlight>
            </a:endParaRPr>
          </a:p>
        </p:txBody>
      </p:sp>
      <p:pic>
        <p:nvPicPr>
          <p:cNvPr id="205" name="Google Shape;205;p36"/>
          <p:cNvPicPr preferRelativeResize="0"/>
          <p:nvPr/>
        </p:nvPicPr>
        <p:blipFill>
          <a:blip r:embed="rId3">
            <a:alphaModFix/>
          </a:blip>
          <a:stretch>
            <a:fillRect/>
          </a:stretch>
        </p:blipFill>
        <p:spPr>
          <a:xfrm>
            <a:off x="6387859" y="993351"/>
            <a:ext cx="2466800" cy="1308600"/>
          </a:xfrm>
          <a:prstGeom prst="rect">
            <a:avLst/>
          </a:prstGeom>
          <a:noFill/>
          <a:ln>
            <a:noFill/>
          </a:ln>
        </p:spPr>
      </p:pic>
      <p:pic>
        <p:nvPicPr>
          <p:cNvPr id="206" name="Google Shape;206;p36"/>
          <p:cNvPicPr preferRelativeResize="0"/>
          <p:nvPr/>
        </p:nvPicPr>
        <p:blipFill>
          <a:blip r:embed="rId4">
            <a:alphaModFix/>
          </a:blip>
          <a:stretch>
            <a:fillRect/>
          </a:stretch>
        </p:blipFill>
        <p:spPr>
          <a:xfrm>
            <a:off x="6377159" y="2368637"/>
            <a:ext cx="2488182" cy="1308600"/>
          </a:xfrm>
          <a:prstGeom prst="rect">
            <a:avLst/>
          </a:prstGeom>
          <a:noFill/>
          <a:ln>
            <a:noFill/>
          </a:ln>
        </p:spPr>
      </p:pic>
      <p:pic>
        <p:nvPicPr>
          <p:cNvPr id="207" name="Google Shape;207;p36"/>
          <p:cNvPicPr preferRelativeResize="0"/>
          <p:nvPr/>
        </p:nvPicPr>
        <p:blipFill>
          <a:blip r:embed="rId5">
            <a:alphaModFix/>
          </a:blip>
          <a:stretch>
            <a:fillRect/>
          </a:stretch>
        </p:blipFill>
        <p:spPr>
          <a:xfrm>
            <a:off x="6377171" y="3746640"/>
            <a:ext cx="2488176" cy="1275285"/>
          </a:xfrm>
          <a:prstGeom prst="rect">
            <a:avLst/>
          </a:prstGeom>
          <a:noFill/>
          <a:ln>
            <a:noFill/>
          </a:ln>
        </p:spPr>
      </p:pic>
      <p:sp>
        <p:nvSpPr>
          <p:cNvPr id="208" name="Google Shape;208;p36"/>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t>2.2 Why the Texas Power Market (ERCOT)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13" name="Google Shape;213;p37"/>
          <p:cNvGrpSpPr/>
          <p:nvPr/>
        </p:nvGrpSpPr>
        <p:grpSpPr>
          <a:xfrm>
            <a:off x="431925" y="1304875"/>
            <a:ext cx="2628925" cy="3416400"/>
            <a:chOff x="431925" y="1304875"/>
            <a:chExt cx="2628925" cy="3416400"/>
          </a:xfrm>
        </p:grpSpPr>
        <p:sp>
          <p:nvSpPr>
            <p:cNvPr id="214" name="Google Shape;214;p37"/>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7"/>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37"/>
          <p:cNvSpPr txBox="1">
            <a:spLocks noGrp="1"/>
          </p:cNvSpPr>
          <p:nvPr>
            <p:ph type="body" idx="4294967295"/>
          </p:nvPr>
        </p:nvSpPr>
        <p:spPr>
          <a:xfrm>
            <a:off x="506425" y="1304875"/>
            <a:ext cx="2494500" cy="461400"/>
          </a:xfrm>
          <a:prstGeom prst="rect">
            <a:avLst/>
          </a:prstGeom>
        </p:spPr>
        <p:txBody>
          <a:bodyPr spcFirstLastPara="1" wrap="square" lIns="0" tIns="0" rIns="68575" bIns="0" anchor="t" anchorCtr="0">
            <a:normAutofit/>
          </a:bodyPr>
          <a:lstStyle/>
          <a:p>
            <a:pPr marL="0" lvl="0" indent="0" algn="l" rtl="0">
              <a:spcBef>
                <a:spcPts val="0"/>
              </a:spcBef>
              <a:spcAft>
                <a:spcPts val="0"/>
              </a:spcAft>
              <a:buNone/>
            </a:pPr>
            <a:r>
              <a:rPr lang="en" sz="1600">
                <a:solidFill>
                  <a:schemeClr val="lt1"/>
                </a:solidFill>
              </a:rPr>
              <a:t>Futures</a:t>
            </a:r>
            <a:endParaRPr sz="1600">
              <a:solidFill>
                <a:schemeClr val="lt1"/>
              </a:solidFill>
            </a:endParaRPr>
          </a:p>
        </p:txBody>
      </p:sp>
      <p:sp>
        <p:nvSpPr>
          <p:cNvPr id="217" name="Google Shape;217;p37"/>
          <p:cNvSpPr txBox="1">
            <a:spLocks noGrp="1"/>
          </p:cNvSpPr>
          <p:nvPr>
            <p:ph type="body" idx="4294967295"/>
          </p:nvPr>
        </p:nvSpPr>
        <p:spPr>
          <a:xfrm>
            <a:off x="508325" y="1850300"/>
            <a:ext cx="2478600" cy="2794800"/>
          </a:xfrm>
          <a:prstGeom prst="rect">
            <a:avLst/>
          </a:prstGeom>
        </p:spPr>
        <p:txBody>
          <a:bodyPr spcFirstLastPara="1" wrap="square" lIns="0" tIns="0" rIns="68575" bIns="0" anchor="t" anchorCtr="0">
            <a:normAutofit/>
          </a:bodyPr>
          <a:lstStyle/>
          <a:p>
            <a:pPr marL="0" lvl="0" indent="0" algn="l" rtl="0">
              <a:spcBef>
                <a:spcPts val="0"/>
              </a:spcBef>
              <a:spcAft>
                <a:spcPts val="0"/>
              </a:spcAft>
              <a:buNone/>
            </a:pPr>
            <a:r>
              <a:rPr lang="en" sz="1100" b="1"/>
              <a:t>Power futures</a:t>
            </a:r>
            <a:r>
              <a:rPr lang="en" sz="1100"/>
              <a:t> allow participants to hedge against price fluctuations by locking in electricity prices for future delivery. These contracts are traded on exchanges like CME Group (NYMEX) and ICE (Intercontinental Exchange). Futures markets provide </a:t>
            </a:r>
            <a:r>
              <a:rPr lang="en" sz="1100" b="1"/>
              <a:t>liquidity</a:t>
            </a:r>
            <a:r>
              <a:rPr lang="en" sz="1100"/>
              <a:t> and </a:t>
            </a:r>
            <a:r>
              <a:rPr lang="en" sz="1100" b="1"/>
              <a:t>risk management</a:t>
            </a:r>
            <a:r>
              <a:rPr lang="en" sz="1100"/>
              <a:t> tools for generators, utilities, and financial traders.</a:t>
            </a:r>
            <a:endParaRPr sz="1100"/>
          </a:p>
        </p:txBody>
      </p:sp>
      <p:grpSp>
        <p:nvGrpSpPr>
          <p:cNvPr id="218" name="Google Shape;218;p37"/>
          <p:cNvGrpSpPr/>
          <p:nvPr/>
        </p:nvGrpSpPr>
        <p:grpSpPr>
          <a:xfrm>
            <a:off x="3320450" y="1304875"/>
            <a:ext cx="2632500" cy="3416400"/>
            <a:chOff x="3320450" y="1304875"/>
            <a:chExt cx="2632500" cy="3416400"/>
          </a:xfrm>
        </p:grpSpPr>
        <p:sp>
          <p:nvSpPr>
            <p:cNvPr id="219" name="Google Shape;219;p37"/>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7"/>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37"/>
          <p:cNvSpPr txBox="1">
            <a:spLocks noGrp="1"/>
          </p:cNvSpPr>
          <p:nvPr>
            <p:ph type="body" idx="4294967295"/>
          </p:nvPr>
        </p:nvSpPr>
        <p:spPr>
          <a:xfrm>
            <a:off x="3389450" y="1304875"/>
            <a:ext cx="2494500" cy="461400"/>
          </a:xfrm>
          <a:prstGeom prst="rect">
            <a:avLst/>
          </a:prstGeom>
        </p:spPr>
        <p:txBody>
          <a:bodyPr spcFirstLastPara="1" wrap="square" lIns="0" tIns="0" rIns="68575" bIns="0" anchor="t" anchorCtr="0">
            <a:normAutofit/>
          </a:bodyPr>
          <a:lstStyle/>
          <a:p>
            <a:pPr marL="0" lvl="0" indent="0" algn="l" rtl="0">
              <a:spcBef>
                <a:spcPts val="0"/>
              </a:spcBef>
              <a:spcAft>
                <a:spcPts val="0"/>
              </a:spcAft>
              <a:buNone/>
            </a:pPr>
            <a:r>
              <a:rPr lang="en" sz="1600">
                <a:solidFill>
                  <a:schemeClr val="lt1"/>
                </a:solidFill>
              </a:rPr>
              <a:t>Day-Ahead (DA)</a:t>
            </a:r>
            <a:endParaRPr sz="1600">
              <a:solidFill>
                <a:schemeClr val="lt1"/>
              </a:solidFill>
            </a:endParaRPr>
          </a:p>
        </p:txBody>
      </p:sp>
      <p:sp>
        <p:nvSpPr>
          <p:cNvPr id="222" name="Google Shape;222;p37"/>
          <p:cNvSpPr txBox="1">
            <a:spLocks noGrp="1"/>
          </p:cNvSpPr>
          <p:nvPr>
            <p:ph type="body" idx="4294967295"/>
          </p:nvPr>
        </p:nvSpPr>
        <p:spPr>
          <a:xfrm>
            <a:off x="3396775" y="1850300"/>
            <a:ext cx="2478600" cy="2794800"/>
          </a:xfrm>
          <a:prstGeom prst="rect">
            <a:avLst/>
          </a:prstGeom>
        </p:spPr>
        <p:txBody>
          <a:bodyPr spcFirstLastPara="1" wrap="square" lIns="0" tIns="0" rIns="68575" bIns="0" anchor="t" anchorCtr="0">
            <a:normAutofit/>
          </a:bodyPr>
          <a:lstStyle/>
          <a:p>
            <a:pPr marL="0" lvl="0" indent="0" algn="l" rtl="0">
              <a:spcBef>
                <a:spcPts val="0"/>
              </a:spcBef>
              <a:spcAft>
                <a:spcPts val="0"/>
              </a:spcAft>
              <a:buNone/>
            </a:pPr>
            <a:r>
              <a:rPr lang="en" sz="1100"/>
              <a:t>In the </a:t>
            </a:r>
            <a:r>
              <a:rPr lang="en" sz="1100" b="1"/>
              <a:t>Day-Ahead market (DA)</a:t>
            </a:r>
            <a:r>
              <a:rPr lang="en" sz="1100"/>
              <a:t>, electricity is traded for delivery on the next day. Prices are determined through an </a:t>
            </a:r>
            <a:r>
              <a:rPr lang="en" sz="1100" b="1"/>
              <a:t>auction</a:t>
            </a:r>
            <a:r>
              <a:rPr lang="en" sz="1100"/>
              <a:t> where supply and demand bids are matched to schedule generation in advance. This market helps </a:t>
            </a:r>
            <a:r>
              <a:rPr lang="en" sz="1100" b="1"/>
              <a:t>mitigate price volatility</a:t>
            </a:r>
            <a:r>
              <a:rPr lang="en" sz="1100"/>
              <a:t> and provides a </a:t>
            </a:r>
            <a:r>
              <a:rPr lang="en" sz="1100" b="1"/>
              <a:t>forecasting mechanism</a:t>
            </a:r>
            <a:r>
              <a:rPr lang="en" sz="1100"/>
              <a:t> for grid operators and traders.</a:t>
            </a:r>
            <a:endParaRPr sz="1100"/>
          </a:p>
        </p:txBody>
      </p:sp>
      <p:grpSp>
        <p:nvGrpSpPr>
          <p:cNvPr id="223" name="Google Shape;223;p37"/>
          <p:cNvGrpSpPr/>
          <p:nvPr/>
        </p:nvGrpSpPr>
        <p:grpSpPr>
          <a:xfrm>
            <a:off x="6212550" y="1304875"/>
            <a:ext cx="2632500" cy="3416400"/>
            <a:chOff x="6212550" y="1304875"/>
            <a:chExt cx="2632500" cy="3416400"/>
          </a:xfrm>
        </p:grpSpPr>
        <p:sp>
          <p:nvSpPr>
            <p:cNvPr id="224" name="Google Shape;224;p37"/>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37"/>
          <p:cNvSpPr txBox="1">
            <a:spLocks noGrp="1"/>
          </p:cNvSpPr>
          <p:nvPr>
            <p:ph type="body" idx="4294967295"/>
          </p:nvPr>
        </p:nvSpPr>
        <p:spPr>
          <a:xfrm>
            <a:off x="6272475" y="1304875"/>
            <a:ext cx="2494500" cy="461400"/>
          </a:xfrm>
          <a:prstGeom prst="rect">
            <a:avLst/>
          </a:prstGeom>
        </p:spPr>
        <p:txBody>
          <a:bodyPr spcFirstLastPara="1" wrap="square" lIns="0" tIns="0" rIns="68575" bIns="0" anchor="t" anchorCtr="0">
            <a:normAutofit/>
          </a:bodyPr>
          <a:lstStyle/>
          <a:p>
            <a:pPr marL="0" lvl="0" indent="0" algn="l" rtl="0">
              <a:spcBef>
                <a:spcPts val="0"/>
              </a:spcBef>
              <a:spcAft>
                <a:spcPts val="0"/>
              </a:spcAft>
              <a:buNone/>
            </a:pPr>
            <a:r>
              <a:rPr lang="en" sz="1600">
                <a:solidFill>
                  <a:schemeClr val="lt1"/>
                </a:solidFill>
              </a:rPr>
              <a:t>Real-Time (RT)</a:t>
            </a:r>
            <a:endParaRPr sz="1600">
              <a:solidFill>
                <a:schemeClr val="lt1"/>
              </a:solidFill>
            </a:endParaRPr>
          </a:p>
        </p:txBody>
      </p:sp>
      <p:sp>
        <p:nvSpPr>
          <p:cNvPr id="227" name="Google Shape;227;p37"/>
          <p:cNvSpPr txBox="1">
            <a:spLocks noGrp="1"/>
          </p:cNvSpPr>
          <p:nvPr>
            <p:ph type="body" idx="4294967295"/>
          </p:nvPr>
        </p:nvSpPr>
        <p:spPr>
          <a:xfrm>
            <a:off x="6286400" y="1850300"/>
            <a:ext cx="2478600" cy="2794800"/>
          </a:xfrm>
          <a:prstGeom prst="rect">
            <a:avLst/>
          </a:prstGeom>
        </p:spPr>
        <p:txBody>
          <a:bodyPr spcFirstLastPara="1" wrap="square" lIns="0" tIns="0" rIns="68575" bIns="0" anchor="t" anchorCtr="0">
            <a:normAutofit/>
          </a:bodyPr>
          <a:lstStyle/>
          <a:p>
            <a:pPr marL="0" lvl="0" indent="0" algn="l" rtl="0">
              <a:spcBef>
                <a:spcPts val="0"/>
              </a:spcBef>
              <a:spcAft>
                <a:spcPts val="0"/>
              </a:spcAft>
              <a:buNone/>
            </a:pPr>
            <a:r>
              <a:rPr lang="en" sz="1100"/>
              <a:t>The </a:t>
            </a:r>
            <a:r>
              <a:rPr lang="en" sz="1100" b="1"/>
              <a:t>Real-Time market (RT) </a:t>
            </a:r>
            <a:r>
              <a:rPr lang="en" sz="1100"/>
              <a:t>operates in 5-minute or 15-minute intervals, where electricity is bought and sold to balance supply and demand in real time. Prices in this market are typically </a:t>
            </a:r>
            <a:r>
              <a:rPr lang="en" sz="1100" b="1"/>
              <a:t>more volatile</a:t>
            </a:r>
            <a:r>
              <a:rPr lang="en" sz="1100"/>
              <a:t> than in the day-ahead market, as they respond to unexpected demand spikes, generation outages, and renewable energy fluctuations.</a:t>
            </a:r>
            <a:endParaRPr sz="1100"/>
          </a:p>
        </p:txBody>
      </p:sp>
      <p:sp>
        <p:nvSpPr>
          <p:cNvPr id="228" name="Google Shape;228;p37"/>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solidFill>
                  <a:schemeClr val="lt1"/>
                </a:solidFill>
              </a:rPr>
              <a:t>2.3 Financial Trading and Available Products: 3 Main Markets</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grpSp>
        <p:nvGrpSpPr>
          <p:cNvPr id="233" name="Google Shape;233;p38"/>
          <p:cNvGrpSpPr/>
          <p:nvPr/>
        </p:nvGrpSpPr>
        <p:grpSpPr>
          <a:xfrm>
            <a:off x="431925" y="2616986"/>
            <a:ext cx="2628925" cy="2104502"/>
            <a:chOff x="431925" y="1304875"/>
            <a:chExt cx="2628925" cy="3416400"/>
          </a:xfrm>
        </p:grpSpPr>
        <p:sp>
          <p:nvSpPr>
            <p:cNvPr id="234" name="Google Shape;234;p38"/>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8"/>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38"/>
          <p:cNvSpPr txBox="1">
            <a:spLocks noGrp="1"/>
          </p:cNvSpPr>
          <p:nvPr>
            <p:ph type="body" idx="4294967295"/>
          </p:nvPr>
        </p:nvSpPr>
        <p:spPr>
          <a:xfrm>
            <a:off x="618225" y="2616975"/>
            <a:ext cx="2256300" cy="461400"/>
          </a:xfrm>
          <a:prstGeom prst="rect">
            <a:avLst/>
          </a:prstGeom>
        </p:spPr>
        <p:txBody>
          <a:bodyPr spcFirstLastPara="1" wrap="square" lIns="0" tIns="0" rIns="68575" bIns="0" anchor="t" anchorCtr="0">
            <a:normAutofit/>
          </a:bodyPr>
          <a:lstStyle/>
          <a:p>
            <a:pPr marL="0" lvl="0" indent="0" algn="l" rtl="0">
              <a:spcBef>
                <a:spcPts val="0"/>
              </a:spcBef>
              <a:spcAft>
                <a:spcPts val="0"/>
              </a:spcAft>
              <a:buNone/>
            </a:pPr>
            <a:r>
              <a:rPr lang="en" sz="1600">
                <a:solidFill>
                  <a:schemeClr val="lt1"/>
                </a:solidFill>
              </a:rPr>
              <a:t>Virtuals</a:t>
            </a:r>
            <a:endParaRPr sz="1600">
              <a:solidFill>
                <a:schemeClr val="lt1"/>
              </a:solidFill>
            </a:endParaRPr>
          </a:p>
        </p:txBody>
      </p:sp>
      <p:sp>
        <p:nvSpPr>
          <p:cNvPr id="237" name="Google Shape;237;p38"/>
          <p:cNvSpPr txBox="1">
            <a:spLocks noGrp="1"/>
          </p:cNvSpPr>
          <p:nvPr>
            <p:ph type="body" idx="4294967295"/>
          </p:nvPr>
        </p:nvSpPr>
        <p:spPr>
          <a:xfrm>
            <a:off x="507075" y="2980838"/>
            <a:ext cx="2478600" cy="1648500"/>
          </a:xfrm>
          <a:prstGeom prst="rect">
            <a:avLst/>
          </a:prstGeom>
        </p:spPr>
        <p:txBody>
          <a:bodyPr spcFirstLastPara="1" wrap="square" lIns="0" tIns="0" rIns="68575" bIns="0" anchor="t" anchorCtr="0">
            <a:normAutofit/>
          </a:bodyPr>
          <a:lstStyle/>
          <a:p>
            <a:pPr marL="0" lvl="0" indent="0" algn="l" rtl="0">
              <a:spcBef>
                <a:spcPts val="0"/>
              </a:spcBef>
              <a:spcAft>
                <a:spcPts val="0"/>
              </a:spcAft>
              <a:buNone/>
            </a:pPr>
            <a:r>
              <a:rPr lang="en" sz="1400"/>
              <a:t>Financial products that allows you to participate/bid in the DA market for one LMP. You financially close your position on the RT market </a:t>
            </a:r>
            <a:r>
              <a:rPr lang="en" sz="1600"/>
              <a:t> </a:t>
            </a:r>
            <a:endParaRPr sz="1600"/>
          </a:p>
        </p:txBody>
      </p:sp>
      <p:grpSp>
        <p:nvGrpSpPr>
          <p:cNvPr id="238" name="Google Shape;238;p38"/>
          <p:cNvGrpSpPr/>
          <p:nvPr/>
        </p:nvGrpSpPr>
        <p:grpSpPr>
          <a:xfrm>
            <a:off x="3320450" y="2616541"/>
            <a:ext cx="2632500" cy="2104502"/>
            <a:chOff x="3320450" y="1304875"/>
            <a:chExt cx="2632500" cy="3416400"/>
          </a:xfrm>
        </p:grpSpPr>
        <p:sp>
          <p:nvSpPr>
            <p:cNvPr id="239" name="Google Shape;239;p38"/>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8"/>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38"/>
          <p:cNvSpPr txBox="1">
            <a:spLocks noGrp="1"/>
          </p:cNvSpPr>
          <p:nvPr>
            <p:ph type="body" idx="4294967295"/>
          </p:nvPr>
        </p:nvSpPr>
        <p:spPr>
          <a:xfrm>
            <a:off x="3389450" y="2620425"/>
            <a:ext cx="2494500" cy="320100"/>
          </a:xfrm>
          <a:prstGeom prst="rect">
            <a:avLst/>
          </a:prstGeom>
        </p:spPr>
        <p:txBody>
          <a:bodyPr spcFirstLastPara="1" wrap="square" lIns="0" tIns="0" rIns="68575" bIns="0" anchor="t" anchorCtr="0">
            <a:normAutofit/>
          </a:bodyPr>
          <a:lstStyle/>
          <a:p>
            <a:pPr marL="0" lvl="0" indent="0" algn="l" rtl="0">
              <a:spcBef>
                <a:spcPts val="0"/>
              </a:spcBef>
              <a:spcAft>
                <a:spcPts val="0"/>
              </a:spcAft>
              <a:buNone/>
            </a:pPr>
            <a:r>
              <a:rPr lang="en" sz="1600">
                <a:solidFill>
                  <a:schemeClr val="lt1"/>
                </a:solidFill>
              </a:rPr>
              <a:t>Spreads</a:t>
            </a:r>
            <a:endParaRPr sz="1600">
              <a:solidFill>
                <a:schemeClr val="lt1"/>
              </a:solidFill>
            </a:endParaRPr>
          </a:p>
        </p:txBody>
      </p:sp>
      <p:sp>
        <p:nvSpPr>
          <p:cNvPr id="242" name="Google Shape;242;p38"/>
          <p:cNvSpPr txBox="1">
            <a:spLocks noGrp="1"/>
          </p:cNvSpPr>
          <p:nvPr>
            <p:ph type="body" idx="4294967295"/>
          </p:nvPr>
        </p:nvSpPr>
        <p:spPr>
          <a:xfrm>
            <a:off x="3397400" y="2980838"/>
            <a:ext cx="2478600" cy="1073100"/>
          </a:xfrm>
          <a:prstGeom prst="rect">
            <a:avLst/>
          </a:prstGeom>
        </p:spPr>
        <p:txBody>
          <a:bodyPr spcFirstLastPara="1" wrap="square" lIns="0" tIns="0" rIns="68575" bIns="0" anchor="t" anchorCtr="0">
            <a:normAutofit/>
          </a:bodyPr>
          <a:lstStyle/>
          <a:p>
            <a:pPr marL="0" lvl="0" indent="0" algn="l" rtl="0">
              <a:spcBef>
                <a:spcPts val="0"/>
              </a:spcBef>
              <a:spcAft>
                <a:spcPts val="0"/>
              </a:spcAft>
              <a:buNone/>
            </a:pPr>
            <a:r>
              <a:rPr lang="en" sz="1600"/>
              <a:t>Financial product on the spread between 2 nodes</a:t>
            </a:r>
            <a:endParaRPr sz="1600"/>
          </a:p>
        </p:txBody>
      </p:sp>
      <p:grpSp>
        <p:nvGrpSpPr>
          <p:cNvPr id="243" name="Google Shape;243;p38"/>
          <p:cNvGrpSpPr/>
          <p:nvPr/>
        </p:nvGrpSpPr>
        <p:grpSpPr>
          <a:xfrm>
            <a:off x="6136350" y="2616776"/>
            <a:ext cx="2632500" cy="2104502"/>
            <a:chOff x="6212550" y="1304875"/>
            <a:chExt cx="2632500" cy="3416400"/>
          </a:xfrm>
        </p:grpSpPr>
        <p:sp>
          <p:nvSpPr>
            <p:cNvPr id="244" name="Google Shape;244;p38"/>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8"/>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38"/>
          <p:cNvSpPr txBox="1">
            <a:spLocks noGrp="1"/>
          </p:cNvSpPr>
          <p:nvPr>
            <p:ph type="body" idx="4294967295"/>
          </p:nvPr>
        </p:nvSpPr>
        <p:spPr>
          <a:xfrm>
            <a:off x="6212550" y="2620425"/>
            <a:ext cx="2494500" cy="320100"/>
          </a:xfrm>
          <a:prstGeom prst="rect">
            <a:avLst/>
          </a:prstGeom>
        </p:spPr>
        <p:txBody>
          <a:bodyPr spcFirstLastPara="1" wrap="square" lIns="0" tIns="0" rIns="68575" bIns="0" anchor="t" anchorCtr="0">
            <a:normAutofit/>
          </a:bodyPr>
          <a:lstStyle/>
          <a:p>
            <a:pPr marL="0" lvl="0" indent="0" algn="l" rtl="0">
              <a:spcBef>
                <a:spcPts val="0"/>
              </a:spcBef>
              <a:spcAft>
                <a:spcPts val="0"/>
              </a:spcAft>
              <a:buNone/>
            </a:pPr>
            <a:r>
              <a:rPr lang="en" sz="1600">
                <a:solidFill>
                  <a:schemeClr val="lt1"/>
                </a:solidFill>
              </a:rPr>
              <a:t>FTRs</a:t>
            </a:r>
            <a:endParaRPr sz="1600">
              <a:solidFill>
                <a:schemeClr val="lt1"/>
              </a:solidFill>
            </a:endParaRPr>
          </a:p>
        </p:txBody>
      </p:sp>
      <p:sp>
        <p:nvSpPr>
          <p:cNvPr id="247" name="Google Shape;247;p38"/>
          <p:cNvSpPr txBox="1">
            <a:spLocks noGrp="1"/>
          </p:cNvSpPr>
          <p:nvPr>
            <p:ph type="body" idx="4294967295"/>
          </p:nvPr>
        </p:nvSpPr>
        <p:spPr>
          <a:xfrm>
            <a:off x="6212550" y="2980850"/>
            <a:ext cx="2478600" cy="1578900"/>
          </a:xfrm>
          <a:prstGeom prst="rect">
            <a:avLst/>
          </a:prstGeom>
        </p:spPr>
        <p:txBody>
          <a:bodyPr spcFirstLastPara="1" wrap="square" lIns="0" tIns="0" rIns="68575" bIns="0" anchor="t" anchorCtr="0">
            <a:normAutofit/>
          </a:bodyPr>
          <a:lstStyle/>
          <a:p>
            <a:pPr marL="0" lvl="0" indent="0" algn="l" rtl="0">
              <a:spcBef>
                <a:spcPts val="0"/>
              </a:spcBef>
              <a:spcAft>
                <a:spcPts val="0"/>
              </a:spcAft>
              <a:buNone/>
            </a:pPr>
            <a:r>
              <a:rPr lang="en" sz="1000"/>
              <a:t>These are financial instruments that hedge against congestion costs in the electricity grid. They allow traders to profit from differences in locational marginal pricing (LMP) across transmission nodes, providing a way to mitigate risks associated with congested transmission lines. Essentially long term options.</a:t>
            </a:r>
            <a:endParaRPr sz="1000"/>
          </a:p>
        </p:txBody>
      </p:sp>
      <p:sp>
        <p:nvSpPr>
          <p:cNvPr id="248" name="Google Shape;248;p38"/>
          <p:cNvSpPr txBox="1"/>
          <p:nvPr/>
        </p:nvSpPr>
        <p:spPr>
          <a:xfrm>
            <a:off x="549750" y="1103700"/>
            <a:ext cx="8044500" cy="94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2"/>
                </a:solidFill>
                <a:latin typeface="Roboto"/>
                <a:ea typeface="Roboto"/>
                <a:cs typeface="Roboto"/>
                <a:sym typeface="Roboto"/>
              </a:rPr>
              <a:t>Physical traders</a:t>
            </a:r>
            <a:r>
              <a:rPr lang="en" sz="1600">
                <a:solidFill>
                  <a:schemeClr val="dk2"/>
                </a:solidFill>
                <a:latin typeface="Roboto"/>
                <a:ea typeface="Roboto"/>
                <a:cs typeface="Roboto"/>
                <a:sym typeface="Roboto"/>
              </a:rPr>
              <a:t> are mostly generators (that want to sell their electricity) and load services (that buy it to distribute it after to end-consumers). </a:t>
            </a:r>
            <a:endParaRPr sz="1600">
              <a:solidFill>
                <a:schemeClr val="dk2"/>
              </a:solidFill>
              <a:latin typeface="Roboto"/>
              <a:ea typeface="Roboto"/>
              <a:cs typeface="Roboto"/>
              <a:sym typeface="Roboto"/>
            </a:endParaRPr>
          </a:p>
          <a:p>
            <a:pPr marL="0" lvl="0" indent="0" algn="l" rtl="0">
              <a:spcBef>
                <a:spcPts val="0"/>
              </a:spcBef>
              <a:spcAft>
                <a:spcPts val="0"/>
              </a:spcAft>
              <a:buNone/>
            </a:pPr>
            <a:r>
              <a:rPr lang="en" sz="1600" b="1">
                <a:solidFill>
                  <a:schemeClr val="dk2"/>
                </a:solidFill>
                <a:latin typeface="Roboto"/>
                <a:ea typeface="Roboto"/>
                <a:cs typeface="Roboto"/>
                <a:sym typeface="Roboto"/>
              </a:rPr>
              <a:t>Financial</a:t>
            </a:r>
            <a:r>
              <a:rPr lang="en" sz="1800" b="1">
                <a:solidFill>
                  <a:schemeClr val="dk2"/>
                </a:solidFill>
                <a:latin typeface="Roboto"/>
                <a:ea typeface="Roboto"/>
                <a:cs typeface="Roboto"/>
                <a:sym typeface="Roboto"/>
              </a:rPr>
              <a:t> </a:t>
            </a:r>
            <a:r>
              <a:rPr lang="en" sz="1600" b="1">
                <a:solidFill>
                  <a:schemeClr val="dk2"/>
                </a:solidFill>
                <a:latin typeface="Roboto"/>
                <a:ea typeface="Roboto"/>
                <a:cs typeface="Roboto"/>
                <a:sym typeface="Roboto"/>
              </a:rPr>
              <a:t>traders</a:t>
            </a:r>
            <a:r>
              <a:rPr lang="en" sz="1600">
                <a:solidFill>
                  <a:schemeClr val="dk2"/>
                </a:solidFill>
                <a:latin typeface="Roboto"/>
                <a:ea typeface="Roboto"/>
                <a:cs typeface="Roboto"/>
                <a:sym typeface="Roboto"/>
              </a:rPr>
              <a:t> have no interest in buying/selling electricity. Therefore, there exist financial products that allow them to participate without having to physically deliver. Here are the 3 products:</a:t>
            </a:r>
            <a:endParaRPr sz="1600">
              <a:solidFill>
                <a:schemeClr val="dk2"/>
              </a:solidFill>
              <a:latin typeface="Roboto"/>
              <a:ea typeface="Roboto"/>
              <a:cs typeface="Roboto"/>
              <a:sym typeface="Roboto"/>
            </a:endParaRPr>
          </a:p>
        </p:txBody>
      </p:sp>
      <p:sp>
        <p:nvSpPr>
          <p:cNvPr id="249" name="Google Shape;249;p38"/>
          <p:cNvSpPr txBox="1">
            <a:spLocks noGrp="1"/>
          </p:cNvSpPr>
          <p:nvPr>
            <p:ph type="title"/>
          </p:nvPr>
        </p:nvSpPr>
        <p:spPr>
          <a:xfrm>
            <a:off x="-1" y="1"/>
            <a:ext cx="9144000" cy="926700"/>
          </a:xfrm>
          <a:prstGeom prst="rect">
            <a:avLst/>
          </a:prstGeom>
        </p:spPr>
        <p:txBody>
          <a:bodyPr spcFirstLastPara="1" wrap="square" lIns="342900" tIns="34275" rIns="342900" bIns="171450" anchor="b" anchorCtr="0">
            <a:noAutofit/>
          </a:bodyPr>
          <a:lstStyle/>
          <a:p>
            <a:pPr marL="0" lvl="0" indent="0" algn="l" rtl="0">
              <a:spcBef>
                <a:spcPts val="0"/>
              </a:spcBef>
              <a:spcAft>
                <a:spcPts val="0"/>
              </a:spcAft>
              <a:buNone/>
            </a:pPr>
            <a:r>
              <a:rPr lang="en"/>
              <a:t>2.3 Financial Trading and Available Products (cont’): Trading</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FI">
  <a:themeElements>
    <a:clrScheme name="BFI 1">
      <a:dk1>
        <a:srgbClr val="4D4D4D"/>
      </a:dk1>
      <a:lt1>
        <a:srgbClr val="FFFFFF"/>
      </a:lt1>
      <a:dk2>
        <a:srgbClr val="767676"/>
      </a:dk2>
      <a:lt2>
        <a:srgbClr val="D6D6CE"/>
      </a:lt2>
      <a:accent1>
        <a:srgbClr val="800000"/>
      </a:accent1>
      <a:accent2>
        <a:srgbClr val="8A9045"/>
      </a:accent2>
      <a:accent3>
        <a:srgbClr val="155F83"/>
      </a:accent3>
      <a:accent4>
        <a:srgbClr val="C16622"/>
      </a:accent4>
      <a:accent5>
        <a:srgbClr val="725663"/>
      </a:accent5>
      <a:accent6>
        <a:srgbClr val="8F3830"/>
      </a:accent6>
      <a:hlink>
        <a:srgbClr val="0F425C"/>
      </a:hlink>
      <a:folHlink>
        <a:srgbClr val="350E2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3990</Words>
  <Application>Microsoft Office PowerPoint</Application>
  <PresentationFormat>Affichage à l'écran (16:9)</PresentationFormat>
  <Paragraphs>284</Paragraphs>
  <Slides>28</Slides>
  <Notes>28</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28</vt:i4>
      </vt:variant>
    </vt:vector>
  </HeadingPairs>
  <TitlesOfParts>
    <vt:vector size="36" baseType="lpstr">
      <vt:lpstr>Proxima Nova</vt:lpstr>
      <vt:lpstr>Merriweather</vt:lpstr>
      <vt:lpstr>Arial</vt:lpstr>
      <vt:lpstr>Times New Roman</vt:lpstr>
      <vt:lpstr>Roboto</vt:lpstr>
      <vt:lpstr>Georgia</vt:lpstr>
      <vt:lpstr>Simple Light</vt:lpstr>
      <vt:lpstr>BFI</vt:lpstr>
      <vt:lpstr>Présentation PowerPoint</vt:lpstr>
      <vt:lpstr>Pitchbook Structure</vt:lpstr>
      <vt:lpstr>1. Trading Strategy–An Overview</vt:lpstr>
      <vt:lpstr>2. US Power Market Explained</vt:lpstr>
      <vt:lpstr>2. US Power Market Explained (cont’): A Nodal System</vt:lpstr>
      <vt:lpstr>2.1 Why US Power Market </vt:lpstr>
      <vt:lpstr>2.2 Why the Texas Power Market (ERCOT)</vt:lpstr>
      <vt:lpstr>2.3 Financial Trading and Available Products: 3 Main Markets</vt:lpstr>
      <vt:lpstr>2.3 Financial Trading and Available Products (cont’): Trading</vt:lpstr>
      <vt:lpstr>3. Exploratory Data Analysis: Price Dynamics</vt:lpstr>
      <vt:lpstr>3.1 Exploratory Data Analysis: Congestion Trading </vt:lpstr>
      <vt:lpstr>3.2 Exploratory Data Analysis: DART Strategy</vt:lpstr>
      <vt:lpstr>3.3 Exploratory Data Analysis: Inter-Hub Relationships</vt:lpstr>
      <vt:lpstr>3.4 Exploratory Data Analysis: Gas Prices</vt:lpstr>
      <vt:lpstr>3.5 Exploratory Data Analysis: Wind &amp; Solar</vt:lpstr>
      <vt:lpstr>3.6 Exploratory Data Analysis: Inference</vt:lpstr>
      <vt:lpstr>4. Trading Strategies in Power Markets: An Overview</vt:lpstr>
      <vt:lpstr>4.1 Factors </vt:lpstr>
      <vt:lpstr>4.2 Forecast Models</vt:lpstr>
      <vt:lpstr>4.3 DART Premium</vt:lpstr>
      <vt:lpstr>4.4 Spike Forecasts</vt:lpstr>
      <vt:lpstr>Market Influences on Price and Signals</vt:lpstr>
      <vt:lpstr>5. Conclusionary Findings</vt:lpstr>
      <vt:lpstr>5.1 Implementation of trading strategies: Naive</vt:lpstr>
      <vt:lpstr>5.2 Implementation of trading strategies: With spike forecasts</vt:lpstr>
      <vt:lpstr>5.3 Future Improvements</vt:lpstr>
      <vt:lpstr>Appendix</vt:lpstr>
      <vt:lpstr>About the notebooks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benjamin gerino</dc:creator>
  <cp:lastModifiedBy>Benjamin GERINO</cp:lastModifiedBy>
  <cp:revision>1</cp:revision>
  <dcterms:modified xsi:type="dcterms:W3CDTF">2025-03-29T19:05:43Z</dcterms:modified>
</cp:coreProperties>
</file>